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33"/>
  </p:notesMasterIdLst>
  <p:sldIdLst>
    <p:sldId id="256" r:id="rId2"/>
    <p:sldId id="286" r:id="rId3"/>
    <p:sldId id="257" r:id="rId4"/>
    <p:sldId id="285" r:id="rId5"/>
    <p:sldId id="259" r:id="rId6"/>
    <p:sldId id="287" r:id="rId7"/>
    <p:sldId id="288" r:id="rId8"/>
    <p:sldId id="289" r:id="rId9"/>
    <p:sldId id="290" r:id="rId10"/>
    <p:sldId id="291" r:id="rId11"/>
    <p:sldId id="292" r:id="rId12"/>
    <p:sldId id="293" r:id="rId13"/>
    <p:sldId id="294" r:id="rId14"/>
    <p:sldId id="295" r:id="rId15"/>
    <p:sldId id="296" r:id="rId16"/>
    <p:sldId id="297" r:id="rId17"/>
    <p:sldId id="298" r:id="rId18"/>
    <p:sldId id="299" r:id="rId19"/>
    <p:sldId id="300" r:id="rId20"/>
    <p:sldId id="302" r:id="rId21"/>
    <p:sldId id="303" r:id="rId22"/>
    <p:sldId id="306" r:id="rId23"/>
    <p:sldId id="301" r:id="rId24"/>
    <p:sldId id="309" r:id="rId25"/>
    <p:sldId id="305" r:id="rId26"/>
    <p:sldId id="307" r:id="rId27"/>
    <p:sldId id="308" r:id="rId28"/>
    <p:sldId id="310" r:id="rId29"/>
    <p:sldId id="311" r:id="rId30"/>
    <p:sldId id="312" r:id="rId31"/>
    <p:sldId id="278" r:id="rId32"/>
  </p:sldIdLst>
  <p:sldSz cx="9144000" cy="5143500" type="screen16x9"/>
  <p:notesSz cx="6858000" cy="9144000"/>
  <p:embeddedFontLst>
    <p:embeddedFont>
      <p:font typeface="Tinos" panose="020B0604020202020204" charset="0"/>
      <p:regular r:id="rId34"/>
      <p:bold r:id="rId35"/>
      <p:italic r:id="rId36"/>
      <p:boldItalic r:id="rId37"/>
    </p:embeddedFont>
    <p:embeddedFont>
      <p:font typeface="Oswald" panose="020B0604020202020204" charset="0"/>
      <p:regular r:id="rId38"/>
      <p:bold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9F173AB-9EF1-433E-A7F1-D6AE44292657}">
  <a:tblStyle styleId="{F9F173AB-9EF1-433E-A7F1-D6AE4429265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82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3116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672713" y="333900"/>
            <a:ext cx="7798575" cy="4809601"/>
          </a:xfrm>
          <a:prstGeom prst="rect">
            <a:avLst/>
          </a:prstGeom>
          <a:noFill/>
          <a:ln>
            <a:noFill/>
          </a:ln>
        </p:spPr>
      </p:pic>
      <p:sp>
        <p:nvSpPr>
          <p:cNvPr id="11" name="Google Shape;11;p2"/>
          <p:cNvSpPr txBox="1">
            <a:spLocks noGrp="1"/>
          </p:cNvSpPr>
          <p:nvPr>
            <p:ph type="ctrTitle"/>
          </p:nvPr>
        </p:nvSpPr>
        <p:spPr>
          <a:xfrm>
            <a:off x="1912650" y="1915625"/>
            <a:ext cx="5469600" cy="1159800"/>
          </a:xfrm>
          <a:prstGeom prst="rect">
            <a:avLst/>
          </a:prstGeom>
          <a:effectLst>
            <a:outerShdw blurRad="14288" dist="9525" dir="16200000" algn="bl" rotWithShape="0">
              <a:schemeClr val="dk1">
                <a:alpha val="50000"/>
              </a:schemeClr>
            </a:outerShdw>
          </a:effectLst>
        </p:spPr>
        <p:txBody>
          <a:bodyPr spcFirstLastPara="1" wrap="square" lIns="91425" tIns="91425" rIns="91425" bIns="91425" anchor="ctr" anchorCtr="0">
            <a:noAutofit/>
          </a:bodyPr>
          <a:lstStyle>
            <a:lvl1pPr lvl="0">
              <a:spcBef>
                <a:spcPts val="0"/>
              </a:spcBef>
              <a:spcAft>
                <a:spcPts val="0"/>
              </a:spcAft>
              <a:buClr>
                <a:schemeClr val="accent6"/>
              </a:buClr>
              <a:buSzPts val="4800"/>
              <a:buNone/>
              <a:defRPr sz="4800">
                <a:solidFill>
                  <a:schemeClr val="accent6"/>
                </a:solidFill>
              </a:defRPr>
            </a:lvl1pPr>
            <a:lvl2pPr lvl="1">
              <a:spcBef>
                <a:spcPts val="0"/>
              </a:spcBef>
              <a:spcAft>
                <a:spcPts val="0"/>
              </a:spcAft>
              <a:buClr>
                <a:schemeClr val="accent6"/>
              </a:buClr>
              <a:buSzPts val="4800"/>
              <a:buNone/>
              <a:defRPr sz="4800">
                <a:solidFill>
                  <a:schemeClr val="accent6"/>
                </a:solidFill>
              </a:defRPr>
            </a:lvl2pPr>
            <a:lvl3pPr lvl="2">
              <a:spcBef>
                <a:spcPts val="0"/>
              </a:spcBef>
              <a:spcAft>
                <a:spcPts val="0"/>
              </a:spcAft>
              <a:buClr>
                <a:schemeClr val="accent6"/>
              </a:buClr>
              <a:buSzPts val="4800"/>
              <a:buNone/>
              <a:defRPr sz="4800">
                <a:solidFill>
                  <a:schemeClr val="accent6"/>
                </a:solidFill>
              </a:defRPr>
            </a:lvl3pPr>
            <a:lvl4pPr lvl="3">
              <a:spcBef>
                <a:spcPts val="0"/>
              </a:spcBef>
              <a:spcAft>
                <a:spcPts val="0"/>
              </a:spcAft>
              <a:buClr>
                <a:schemeClr val="accent6"/>
              </a:buClr>
              <a:buSzPts val="4800"/>
              <a:buNone/>
              <a:defRPr sz="4800">
                <a:solidFill>
                  <a:schemeClr val="accent6"/>
                </a:solidFill>
              </a:defRPr>
            </a:lvl4pPr>
            <a:lvl5pPr lvl="4">
              <a:spcBef>
                <a:spcPts val="0"/>
              </a:spcBef>
              <a:spcAft>
                <a:spcPts val="0"/>
              </a:spcAft>
              <a:buClr>
                <a:schemeClr val="accent6"/>
              </a:buClr>
              <a:buSzPts val="4800"/>
              <a:buNone/>
              <a:defRPr sz="4800">
                <a:solidFill>
                  <a:schemeClr val="accent6"/>
                </a:solidFill>
              </a:defRPr>
            </a:lvl5pPr>
            <a:lvl6pPr lvl="5">
              <a:spcBef>
                <a:spcPts val="0"/>
              </a:spcBef>
              <a:spcAft>
                <a:spcPts val="0"/>
              </a:spcAft>
              <a:buClr>
                <a:schemeClr val="accent6"/>
              </a:buClr>
              <a:buSzPts val="4800"/>
              <a:buNone/>
              <a:defRPr sz="4800">
                <a:solidFill>
                  <a:schemeClr val="accent6"/>
                </a:solidFill>
              </a:defRPr>
            </a:lvl6pPr>
            <a:lvl7pPr lvl="6">
              <a:spcBef>
                <a:spcPts val="0"/>
              </a:spcBef>
              <a:spcAft>
                <a:spcPts val="0"/>
              </a:spcAft>
              <a:buClr>
                <a:schemeClr val="accent6"/>
              </a:buClr>
              <a:buSzPts val="4800"/>
              <a:buNone/>
              <a:defRPr sz="4800">
                <a:solidFill>
                  <a:schemeClr val="accent6"/>
                </a:solidFill>
              </a:defRPr>
            </a:lvl7pPr>
            <a:lvl8pPr lvl="7">
              <a:spcBef>
                <a:spcPts val="0"/>
              </a:spcBef>
              <a:spcAft>
                <a:spcPts val="0"/>
              </a:spcAft>
              <a:buClr>
                <a:schemeClr val="accent6"/>
              </a:buClr>
              <a:buSzPts val="4800"/>
              <a:buNone/>
              <a:defRPr sz="4800">
                <a:solidFill>
                  <a:schemeClr val="accent6"/>
                </a:solidFill>
              </a:defRPr>
            </a:lvl8pPr>
            <a:lvl9pPr lvl="8">
              <a:spcBef>
                <a:spcPts val="0"/>
              </a:spcBef>
              <a:spcAft>
                <a:spcPts val="0"/>
              </a:spcAft>
              <a:buClr>
                <a:schemeClr val="accent6"/>
              </a:buClr>
              <a:buSzPts val="4800"/>
              <a:buNone/>
              <a:defRPr sz="4800">
                <a:solidFill>
                  <a:schemeClr val="accent6"/>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pic>
        <p:nvPicPr>
          <p:cNvPr id="13" name="Google Shape;13;p3"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a:spLocks noGrp="1"/>
          </p:cNvSpPr>
          <p:nvPr>
            <p:ph type="ctrTitle"/>
          </p:nvPr>
        </p:nvSpPr>
        <p:spPr>
          <a:xfrm>
            <a:off x="1912025" y="2116750"/>
            <a:ext cx="580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1912025" y="3144851"/>
            <a:ext cx="580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666666"/>
              </a:buClr>
              <a:buSzPts val="1800"/>
              <a:buNone/>
              <a:defRPr sz="1800" i="1">
                <a:solidFill>
                  <a:srgbClr val="666666"/>
                </a:solidFill>
              </a:defRPr>
            </a:lvl1pPr>
            <a:lvl2pPr lvl="1" rtl="0">
              <a:spcBef>
                <a:spcPts val="0"/>
              </a:spcBef>
              <a:spcAft>
                <a:spcPts val="0"/>
              </a:spcAft>
              <a:buClr>
                <a:srgbClr val="666666"/>
              </a:buClr>
              <a:buSzPts val="1800"/>
              <a:buNone/>
              <a:defRPr sz="1800" i="1">
                <a:solidFill>
                  <a:srgbClr val="666666"/>
                </a:solidFill>
              </a:defRPr>
            </a:lvl2pPr>
            <a:lvl3pPr lvl="2" rtl="0">
              <a:spcBef>
                <a:spcPts val="0"/>
              </a:spcBef>
              <a:spcAft>
                <a:spcPts val="0"/>
              </a:spcAft>
              <a:buClr>
                <a:srgbClr val="666666"/>
              </a:buClr>
              <a:buSzPts val="1800"/>
              <a:buNone/>
              <a:defRPr sz="1800" i="1">
                <a:solidFill>
                  <a:srgbClr val="666666"/>
                </a:solidFill>
              </a:defRPr>
            </a:lvl3pPr>
            <a:lvl4pPr lvl="3" rtl="0">
              <a:spcBef>
                <a:spcPts val="0"/>
              </a:spcBef>
              <a:spcAft>
                <a:spcPts val="0"/>
              </a:spcAft>
              <a:buClr>
                <a:srgbClr val="666666"/>
              </a:buClr>
              <a:buSzPts val="1800"/>
              <a:buNone/>
              <a:defRPr i="1">
                <a:solidFill>
                  <a:srgbClr val="666666"/>
                </a:solidFill>
              </a:defRPr>
            </a:lvl4pPr>
            <a:lvl5pPr lvl="4" rtl="0">
              <a:spcBef>
                <a:spcPts val="0"/>
              </a:spcBef>
              <a:spcAft>
                <a:spcPts val="0"/>
              </a:spcAft>
              <a:buClr>
                <a:srgbClr val="666666"/>
              </a:buClr>
              <a:buSzPts val="1800"/>
              <a:buNone/>
              <a:defRPr i="1">
                <a:solidFill>
                  <a:srgbClr val="666666"/>
                </a:solidFill>
              </a:defRPr>
            </a:lvl5pPr>
            <a:lvl6pPr lvl="5" rtl="0">
              <a:spcBef>
                <a:spcPts val="0"/>
              </a:spcBef>
              <a:spcAft>
                <a:spcPts val="0"/>
              </a:spcAft>
              <a:buClr>
                <a:srgbClr val="666666"/>
              </a:buClr>
              <a:buSzPts val="1800"/>
              <a:buNone/>
              <a:defRPr i="1">
                <a:solidFill>
                  <a:srgbClr val="666666"/>
                </a:solidFill>
              </a:defRPr>
            </a:lvl6pPr>
            <a:lvl7pPr lvl="6" rtl="0">
              <a:spcBef>
                <a:spcPts val="0"/>
              </a:spcBef>
              <a:spcAft>
                <a:spcPts val="0"/>
              </a:spcAft>
              <a:buClr>
                <a:srgbClr val="666666"/>
              </a:buClr>
              <a:buSzPts val="1800"/>
              <a:buNone/>
              <a:defRPr i="1">
                <a:solidFill>
                  <a:srgbClr val="666666"/>
                </a:solidFill>
              </a:defRPr>
            </a:lvl7pPr>
            <a:lvl8pPr lvl="7" rtl="0">
              <a:spcBef>
                <a:spcPts val="0"/>
              </a:spcBef>
              <a:spcAft>
                <a:spcPts val="0"/>
              </a:spcAft>
              <a:buClr>
                <a:srgbClr val="666666"/>
              </a:buClr>
              <a:buSzPts val="1800"/>
              <a:buNone/>
              <a:defRPr i="1">
                <a:solidFill>
                  <a:srgbClr val="666666"/>
                </a:solidFill>
              </a:defRPr>
            </a:lvl8pPr>
            <a:lvl9pPr lvl="8" rtl="0">
              <a:spcBef>
                <a:spcPts val="0"/>
              </a:spcBef>
              <a:spcAft>
                <a:spcPts val="0"/>
              </a:spcAft>
              <a:buClr>
                <a:srgbClr val="666666"/>
              </a:buClr>
              <a:buSzPts val="1800"/>
              <a:buNone/>
              <a:defRPr i="1">
                <a:solidFill>
                  <a:srgbClr val="666666"/>
                </a:solidFill>
              </a:defRPr>
            </a:lvl9pPr>
          </a:lstStyle>
          <a:p>
            <a:endParaRPr/>
          </a:p>
        </p:txBody>
      </p:sp>
      <p:sp>
        <p:nvSpPr>
          <p:cNvPr id="16" name="Google Shape;16;p3"/>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pic>
        <p:nvPicPr>
          <p:cNvPr id="23" name="Google Shape;23;p5"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5" name="Google Shape;25;p5"/>
          <p:cNvSpPr txBox="1">
            <a:spLocks noGrp="1"/>
          </p:cNvSpPr>
          <p:nvPr>
            <p:ph type="body" idx="1"/>
          </p:nvPr>
        </p:nvSpPr>
        <p:spPr>
          <a:xfrm>
            <a:off x="1556175" y="1378821"/>
            <a:ext cx="6616800" cy="3042300"/>
          </a:xfrm>
          <a:prstGeom prst="rect">
            <a:avLst/>
          </a:prstGeom>
        </p:spPr>
        <p:txBody>
          <a:bodyPr spcFirstLastPara="1" wrap="square" lIns="91425" tIns="91425" rIns="91425" bIns="91425" anchor="t" anchorCtr="0">
            <a:noAutofit/>
          </a:bodyPr>
          <a:lstStyle>
            <a:lvl1pPr marL="457200" lvl="0" indent="-393700">
              <a:spcBef>
                <a:spcPts val="600"/>
              </a:spcBef>
              <a:spcAft>
                <a:spcPts val="0"/>
              </a:spcAft>
              <a:buSzPts val="2600"/>
              <a:buChar char="◈"/>
              <a:defRPr sz="2600"/>
            </a:lvl1pPr>
            <a:lvl2pPr marL="914400" lvl="1" indent="-393700">
              <a:spcBef>
                <a:spcPts val="0"/>
              </a:spcBef>
              <a:spcAft>
                <a:spcPts val="0"/>
              </a:spcAft>
              <a:buSzPts val="2600"/>
              <a:buChar char="◆"/>
              <a:defRPr sz="2600"/>
            </a:lvl2pPr>
            <a:lvl3pPr marL="1371600" lvl="2" indent="-393700">
              <a:spcBef>
                <a:spcPts val="0"/>
              </a:spcBef>
              <a:spcAft>
                <a:spcPts val="0"/>
              </a:spcAft>
              <a:buSzPts val="2600"/>
              <a:buChar char="◇"/>
              <a:defRPr sz="2600"/>
            </a:lvl3pPr>
            <a:lvl4pPr marL="1828800" lvl="3" indent="-393700">
              <a:spcBef>
                <a:spcPts val="0"/>
              </a:spcBef>
              <a:spcAft>
                <a:spcPts val="0"/>
              </a:spcAft>
              <a:buSzPts val="2600"/>
              <a:buChar char="⬥"/>
              <a:defRPr sz="2600"/>
            </a:lvl4pPr>
            <a:lvl5pPr marL="2286000" lvl="4" indent="-393700">
              <a:spcBef>
                <a:spcPts val="0"/>
              </a:spcBef>
              <a:spcAft>
                <a:spcPts val="0"/>
              </a:spcAft>
              <a:buSzPts val="2600"/>
              <a:buChar char="⬦"/>
              <a:defRPr sz="2600"/>
            </a:lvl5pPr>
            <a:lvl6pPr marL="2743200" lvl="5" indent="-393700">
              <a:spcBef>
                <a:spcPts val="0"/>
              </a:spcBef>
              <a:spcAft>
                <a:spcPts val="0"/>
              </a:spcAft>
              <a:buSzPts val="2600"/>
              <a:buChar char="⬦"/>
              <a:defRPr sz="2600"/>
            </a:lvl6pPr>
            <a:lvl7pPr marL="3200400" lvl="6" indent="-393700">
              <a:spcBef>
                <a:spcPts val="0"/>
              </a:spcBef>
              <a:spcAft>
                <a:spcPts val="0"/>
              </a:spcAft>
              <a:buSzPts val="2600"/>
              <a:buChar char="⬦"/>
              <a:defRPr sz="2600"/>
            </a:lvl7pPr>
            <a:lvl8pPr marL="3657600" lvl="7" indent="-393700">
              <a:spcBef>
                <a:spcPts val="0"/>
              </a:spcBef>
              <a:spcAft>
                <a:spcPts val="0"/>
              </a:spcAft>
              <a:buSzPts val="2600"/>
              <a:buChar char="⬦"/>
              <a:defRPr sz="2600"/>
            </a:lvl8pPr>
            <a:lvl9pPr marL="4114800" lvl="8" indent="-393700">
              <a:spcBef>
                <a:spcPts val="0"/>
              </a:spcBef>
              <a:spcAft>
                <a:spcPts val="0"/>
              </a:spcAft>
              <a:buSzPts val="2600"/>
              <a:buChar char="⬦"/>
              <a:defRPr sz="2600"/>
            </a:lvl9pPr>
          </a:lstStyle>
          <a:p>
            <a:endParaRPr/>
          </a:p>
        </p:txBody>
      </p:sp>
      <p:sp>
        <p:nvSpPr>
          <p:cNvPr id="26" name="Google Shape;26;p5"/>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7" name="Google Shape;27;p5"/>
          <p:cNvCxnSpPr/>
          <p:nvPr/>
        </p:nvCxnSpPr>
        <p:spPr>
          <a:xfrm>
            <a:off x="1664750" y="1357125"/>
            <a:ext cx="65262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pic>
        <p:nvPicPr>
          <p:cNvPr id="29" name="Google Shape;29;p6"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30" name="Google Shape;30;p6"/>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1" name="Google Shape;31;p6"/>
          <p:cNvSpPr txBox="1">
            <a:spLocks noGrp="1"/>
          </p:cNvSpPr>
          <p:nvPr>
            <p:ph type="body" idx="1"/>
          </p:nvPr>
        </p:nvSpPr>
        <p:spPr>
          <a:xfrm>
            <a:off x="1556175" y="1479375"/>
            <a:ext cx="3211800" cy="3598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2" name="Google Shape;32;p6"/>
          <p:cNvSpPr txBox="1">
            <a:spLocks noGrp="1"/>
          </p:cNvSpPr>
          <p:nvPr>
            <p:ph type="body" idx="2"/>
          </p:nvPr>
        </p:nvSpPr>
        <p:spPr>
          <a:xfrm>
            <a:off x="4961272" y="1479375"/>
            <a:ext cx="3211800" cy="3598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3" name="Google Shape;33;p6"/>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34" name="Google Shape;34;p6"/>
          <p:cNvCxnSpPr/>
          <p:nvPr/>
        </p:nvCxnSpPr>
        <p:spPr>
          <a:xfrm>
            <a:off x="1664750" y="1357125"/>
            <a:ext cx="65262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pic>
        <p:nvPicPr>
          <p:cNvPr id="49" name="Google Shape;49;p9"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9"/>
          <p:cNvSpPr txBox="1">
            <a:spLocks noGrp="1"/>
          </p:cNvSpPr>
          <p:nvPr>
            <p:ph type="body" idx="1"/>
          </p:nvPr>
        </p:nvSpPr>
        <p:spPr>
          <a:xfrm>
            <a:off x="1592350" y="3640275"/>
            <a:ext cx="6562500" cy="519600"/>
          </a:xfrm>
          <a:prstGeom prst="rect">
            <a:avLst/>
          </a:prstGeom>
        </p:spPr>
        <p:txBody>
          <a:bodyPr spcFirstLastPara="1" wrap="square" lIns="91425" tIns="91425" rIns="91425" bIns="91425" anchor="t" anchorCtr="0">
            <a:noAutofit/>
          </a:bodyPr>
          <a:lstStyle>
            <a:lvl1pPr marL="457200" lvl="0" indent="-228600">
              <a:spcBef>
                <a:spcPts val="360"/>
              </a:spcBef>
              <a:spcAft>
                <a:spcPts val="0"/>
              </a:spcAft>
              <a:buClr>
                <a:srgbClr val="666666"/>
              </a:buClr>
              <a:buSzPts val="1600"/>
              <a:buNone/>
              <a:defRPr sz="1600" i="1">
                <a:solidFill>
                  <a:srgbClr val="666666"/>
                </a:solidFill>
              </a:defRPr>
            </a:lvl1pPr>
          </a:lstStyle>
          <a:p>
            <a:endParaRPr/>
          </a:p>
        </p:txBody>
      </p:sp>
      <p:sp>
        <p:nvSpPr>
          <p:cNvPr id="51" name="Google Shape;51;p9"/>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52" name="Google Shape;52;p9"/>
          <p:cNvCxnSpPr/>
          <p:nvPr/>
        </p:nvCxnSpPr>
        <p:spPr>
          <a:xfrm>
            <a:off x="1706950" y="3643125"/>
            <a:ext cx="63213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Closed book">
  <p:cSld name="BLANK_1_1">
    <p:spTree>
      <p:nvGrpSpPr>
        <p:cNvPr id="1" name="Shape 63"/>
        <p:cNvGrpSpPr/>
        <p:nvPr/>
      </p:nvGrpSpPr>
      <p:grpSpPr>
        <a:xfrm>
          <a:off x="0" y="0"/>
          <a:ext cx="0" cy="0"/>
          <a:chOff x="0" y="0"/>
          <a:chExt cx="0" cy="0"/>
        </a:xfrm>
      </p:grpSpPr>
      <p:pic>
        <p:nvPicPr>
          <p:cNvPr id="64" name="Google Shape;64;p13"/>
          <p:cNvPicPr preferRelativeResize="0"/>
          <p:nvPr/>
        </p:nvPicPr>
        <p:blipFill rotWithShape="1">
          <a:blip r:embed="rId2">
            <a:alphaModFix/>
          </a:blip>
          <a:srcRect/>
          <a:stretch/>
        </p:blipFill>
        <p:spPr>
          <a:xfrm flipH="1">
            <a:off x="672713" y="333900"/>
            <a:ext cx="7798575" cy="480960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556175" y="719375"/>
            <a:ext cx="6616800" cy="6999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1pPr>
            <a:lvl2pPr lvl="1">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2pPr>
            <a:lvl3pPr lvl="2">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3pPr>
            <a:lvl4pPr lvl="3">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4pPr>
            <a:lvl5pPr lvl="4">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5pPr>
            <a:lvl6pPr lvl="5">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6pPr>
            <a:lvl7pPr lvl="6">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7pPr>
            <a:lvl8pPr lvl="7">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8pPr>
            <a:lvl9pPr lvl="8">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1556175" y="1378821"/>
            <a:ext cx="6616800" cy="30423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dk1"/>
              </a:buClr>
              <a:buSzPts val="3000"/>
              <a:buFont typeface="Tinos"/>
              <a:buChar char="◈"/>
              <a:defRPr sz="3000">
                <a:solidFill>
                  <a:schemeClr val="dk1"/>
                </a:solidFill>
                <a:latin typeface="Tinos"/>
                <a:ea typeface="Tinos"/>
                <a:cs typeface="Tinos"/>
                <a:sym typeface="Tinos"/>
              </a:defRPr>
            </a:lvl1pPr>
            <a:lvl2pPr marL="914400" lvl="1" indent="-381000">
              <a:spcBef>
                <a:spcPts val="0"/>
              </a:spcBef>
              <a:spcAft>
                <a:spcPts val="0"/>
              </a:spcAft>
              <a:buClr>
                <a:schemeClr val="dk1"/>
              </a:buClr>
              <a:buSzPts val="2400"/>
              <a:buFont typeface="Tinos"/>
              <a:buChar char="◆"/>
              <a:defRPr sz="2400">
                <a:solidFill>
                  <a:schemeClr val="dk1"/>
                </a:solidFill>
                <a:latin typeface="Tinos"/>
                <a:ea typeface="Tinos"/>
                <a:cs typeface="Tinos"/>
                <a:sym typeface="Tinos"/>
              </a:defRPr>
            </a:lvl2pPr>
            <a:lvl3pPr marL="1371600" lvl="2" indent="-381000">
              <a:spcBef>
                <a:spcPts val="0"/>
              </a:spcBef>
              <a:spcAft>
                <a:spcPts val="0"/>
              </a:spcAft>
              <a:buClr>
                <a:schemeClr val="dk1"/>
              </a:buClr>
              <a:buSzPts val="2400"/>
              <a:buFont typeface="Tinos"/>
              <a:buChar char="◇"/>
              <a:defRPr sz="2400">
                <a:solidFill>
                  <a:schemeClr val="dk1"/>
                </a:solidFill>
                <a:latin typeface="Tinos"/>
                <a:ea typeface="Tinos"/>
                <a:cs typeface="Tinos"/>
                <a:sym typeface="Tinos"/>
              </a:defRPr>
            </a:lvl3pPr>
            <a:lvl4pPr marL="1828800" lvl="3"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4pPr>
            <a:lvl5pPr marL="2286000" lvl="4"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5pPr>
            <a:lvl6pPr marL="2743200" lvl="5"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6pPr>
            <a:lvl7pPr marL="3200400" lvl="6"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7pPr>
            <a:lvl8pPr marL="3657600" lvl="7"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8pPr>
            <a:lvl9pPr marL="4114800" lvl="8"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9pPr>
          </a:lstStyle>
          <a:p>
            <a:endParaRPr/>
          </a:p>
        </p:txBody>
      </p:sp>
      <p:sp>
        <p:nvSpPr>
          <p:cNvPr id="8" name="Google Shape;8;p1"/>
          <p:cNvSpPr txBox="1">
            <a:spLocks noGrp="1"/>
          </p:cNvSpPr>
          <p:nvPr>
            <p:ph type="sldNum" idx="12"/>
          </p:nvPr>
        </p:nvSpPr>
        <p:spPr>
          <a:xfrm>
            <a:off x="7899350" y="4098426"/>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chemeClr val="dk2"/>
                </a:solidFill>
                <a:latin typeface="Tinos"/>
                <a:ea typeface="Tinos"/>
                <a:cs typeface="Tinos"/>
                <a:sym typeface="Tinos"/>
              </a:defRPr>
            </a:lvl1pPr>
            <a:lvl2pPr lvl="1" algn="r">
              <a:buNone/>
              <a:defRPr sz="1200">
                <a:solidFill>
                  <a:schemeClr val="dk2"/>
                </a:solidFill>
                <a:latin typeface="Tinos"/>
                <a:ea typeface="Tinos"/>
                <a:cs typeface="Tinos"/>
                <a:sym typeface="Tinos"/>
              </a:defRPr>
            </a:lvl2pPr>
            <a:lvl3pPr lvl="2" algn="r">
              <a:buNone/>
              <a:defRPr sz="1200">
                <a:solidFill>
                  <a:schemeClr val="dk2"/>
                </a:solidFill>
                <a:latin typeface="Tinos"/>
                <a:ea typeface="Tinos"/>
                <a:cs typeface="Tinos"/>
                <a:sym typeface="Tinos"/>
              </a:defRPr>
            </a:lvl3pPr>
            <a:lvl4pPr lvl="3" algn="r">
              <a:buNone/>
              <a:defRPr sz="1200">
                <a:solidFill>
                  <a:schemeClr val="dk2"/>
                </a:solidFill>
                <a:latin typeface="Tinos"/>
                <a:ea typeface="Tinos"/>
                <a:cs typeface="Tinos"/>
                <a:sym typeface="Tinos"/>
              </a:defRPr>
            </a:lvl4pPr>
            <a:lvl5pPr lvl="4" algn="r">
              <a:buNone/>
              <a:defRPr sz="1200">
                <a:solidFill>
                  <a:schemeClr val="dk2"/>
                </a:solidFill>
                <a:latin typeface="Tinos"/>
                <a:ea typeface="Tinos"/>
                <a:cs typeface="Tinos"/>
                <a:sym typeface="Tinos"/>
              </a:defRPr>
            </a:lvl5pPr>
            <a:lvl6pPr lvl="5" algn="r">
              <a:buNone/>
              <a:defRPr sz="1200">
                <a:solidFill>
                  <a:schemeClr val="dk2"/>
                </a:solidFill>
                <a:latin typeface="Tinos"/>
                <a:ea typeface="Tinos"/>
                <a:cs typeface="Tinos"/>
                <a:sym typeface="Tinos"/>
              </a:defRPr>
            </a:lvl6pPr>
            <a:lvl7pPr lvl="6" algn="r">
              <a:buNone/>
              <a:defRPr sz="1200">
                <a:solidFill>
                  <a:schemeClr val="dk2"/>
                </a:solidFill>
                <a:latin typeface="Tinos"/>
                <a:ea typeface="Tinos"/>
                <a:cs typeface="Tinos"/>
                <a:sym typeface="Tinos"/>
              </a:defRPr>
            </a:lvl7pPr>
            <a:lvl8pPr lvl="7" algn="r">
              <a:buNone/>
              <a:defRPr sz="1200">
                <a:solidFill>
                  <a:schemeClr val="dk2"/>
                </a:solidFill>
                <a:latin typeface="Tinos"/>
                <a:ea typeface="Tinos"/>
                <a:cs typeface="Tinos"/>
                <a:sym typeface="Tinos"/>
              </a:defRPr>
            </a:lvl8pPr>
            <a:lvl9pPr lvl="8" algn="r">
              <a:buNone/>
              <a:defRPr sz="1200">
                <a:solidFill>
                  <a:schemeClr val="dk2"/>
                </a:solidFill>
                <a:latin typeface="Tinos"/>
                <a:ea typeface="Tinos"/>
                <a:cs typeface="Tinos"/>
                <a:sym typeface="Tino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9"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ctrTitle"/>
          </p:nvPr>
        </p:nvSpPr>
        <p:spPr>
          <a:xfrm>
            <a:off x="1542362" y="870332"/>
            <a:ext cx="6202496" cy="3426246"/>
          </a:xfrm>
          <a:prstGeom prst="rect">
            <a:avLst/>
          </a:prstGeom>
        </p:spPr>
        <p:txBody>
          <a:bodyPr spcFirstLastPara="1" wrap="square" lIns="91425" tIns="91425" rIns="91425" bIns="91425" anchor="ctr" anchorCtr="0">
            <a:noAutofit/>
          </a:bodyPr>
          <a:lstStyle/>
          <a:p>
            <a:pPr lvl="0" algn="ctr"/>
            <a:r>
              <a:rPr lang="en-US" sz="6000" smtClean="0">
                <a:latin typeface="+mj-lt"/>
              </a:rPr>
              <a:t>WELCOME</a:t>
            </a:r>
            <a:endParaRPr sz="6000">
              <a:latin typeface="+mj-lt"/>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ppt_x"/>
                                          </p:val>
                                        </p:tav>
                                        <p:tav tm="100000">
                                          <p:val>
                                            <p:strVal val="#ppt_x"/>
                                          </p:val>
                                        </p:tav>
                                      </p:tavLst>
                                    </p:anim>
                                    <p:anim calcmode="lin" valueType="num">
                                      <p:cBhvr additive="base">
                                        <p:cTn id="8" dur="500" fill="hold"/>
                                        <p:tgtEl>
                                          <p:spTgt spid="6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175" y="608956"/>
            <a:ext cx="6616800" cy="699900"/>
          </a:xfrm>
        </p:spPr>
        <p:txBody>
          <a:bodyPr/>
          <a:lstStyle/>
          <a:p>
            <a:pPr lvl="0"/>
            <a:r>
              <a:rPr lang="en-US" sz="2000">
                <a:latin typeface="Times New Roman" panose="02020603050405020304" pitchFamily="18" charset="0"/>
                <a:cs typeface="Times New Roman" panose="02020603050405020304" pitchFamily="18" charset="0"/>
              </a:rPr>
              <a:t>Quan niệm về vật chất trong triết học Trung Quốc cổ đại</a:t>
            </a:r>
            <a:r>
              <a:rPr lang="en-US" sz="2000"/>
              <a:t/>
            </a:r>
            <a:br>
              <a:rPr lang="en-US" sz="2000"/>
            </a:br>
            <a:endParaRPr lang="en-US" sz="2000"/>
          </a:p>
        </p:txBody>
      </p:sp>
      <p:sp>
        <p:nvSpPr>
          <p:cNvPr id="3" name="Text Placeholder 2"/>
          <p:cNvSpPr>
            <a:spLocks noGrp="1"/>
          </p:cNvSpPr>
          <p:nvPr>
            <p:ph type="body" idx="1"/>
          </p:nvPr>
        </p:nvSpPr>
        <p:spPr>
          <a:xfrm>
            <a:off x="1556175" y="824772"/>
            <a:ext cx="6706476" cy="3493840"/>
          </a:xfrm>
        </p:spPr>
        <p:txBody>
          <a:bodyPr/>
          <a:lstStyle/>
          <a:p>
            <a:pPr algn="just"/>
            <a:r>
              <a:rPr lang="en-US" sz="1600">
                <a:latin typeface="Times New Roman" panose="02020603050405020304" pitchFamily="18" charset="0"/>
                <a:cs typeface="Times New Roman" panose="02020603050405020304" pitchFamily="18" charset="0"/>
              </a:rPr>
              <a:t>Triết học Trung Quốc cổ đại bàn nhiều đến những vấn đề chính trị – xã hội, đến những vấn đề đạo đức, cách ứng xử của con người trong các quan hệ xã </a:t>
            </a:r>
            <a:r>
              <a:rPr lang="en-US" sz="1600" smtClean="0">
                <a:latin typeface="Times New Roman" panose="02020603050405020304" pitchFamily="18" charset="0"/>
                <a:cs typeface="Times New Roman" panose="02020603050405020304" pitchFamily="18" charset="0"/>
              </a:rPr>
              <a:t>hội</a:t>
            </a:r>
          </a:p>
          <a:p>
            <a:pPr algn="just"/>
            <a:r>
              <a:rPr lang="en-US" sz="1600">
                <a:latin typeface="Times New Roman" panose="02020603050405020304" pitchFamily="18" charset="0"/>
                <a:cs typeface="Times New Roman" panose="02020603050405020304" pitchFamily="18" charset="0"/>
              </a:rPr>
              <a:t>Mỗi sự vật đều có âm và dương, trong Thái âm (âm lớn) có Thiếu dương (dương nhỏ), trong thái dương (dường lớn) có thiếu âm (âm nhỏ). Sự chuyển hoá giữa âm và dương trong sự vật quy định sự vận động của mọi sự .vật, hiện tượng trong thế giới.</a:t>
            </a:r>
          </a:p>
          <a:p>
            <a:pPr algn="just"/>
            <a:r>
              <a:rPr lang="en-US" sz="1600">
                <a:latin typeface="Times New Roman" panose="02020603050405020304" pitchFamily="18" charset="0"/>
                <a:cs typeface="Times New Roman" panose="02020603050405020304" pitchFamily="18" charset="0"/>
              </a:rPr>
              <a:t>Phái Ngũ hành cho rằng có 5 yếu tố vật chất nguyên thuỷ là Kim </a:t>
            </a:r>
            <a:r>
              <a:rPr lang="en-US" sz="1600" smtClean="0">
                <a:latin typeface="Times New Roman" panose="02020603050405020304" pitchFamily="18" charset="0"/>
                <a:cs typeface="Times New Roman" panose="02020603050405020304" pitchFamily="18" charset="0"/>
              </a:rPr>
              <a:t>, </a:t>
            </a:r>
            <a:r>
              <a:rPr lang="en-US" sz="1600">
                <a:latin typeface="Times New Roman" panose="02020603050405020304" pitchFamily="18" charset="0"/>
                <a:cs typeface="Times New Roman" panose="02020603050405020304" pitchFamily="18" charset="0"/>
              </a:rPr>
              <a:t>Mộc </a:t>
            </a:r>
            <a:r>
              <a:rPr lang="en-US" sz="1600" smtClean="0">
                <a:latin typeface="Times New Roman" panose="02020603050405020304" pitchFamily="18" charset="0"/>
                <a:cs typeface="Times New Roman" panose="02020603050405020304" pitchFamily="18" charset="0"/>
              </a:rPr>
              <a:t>, </a:t>
            </a:r>
            <a:r>
              <a:rPr lang="en-US" sz="1600">
                <a:latin typeface="Times New Roman" panose="02020603050405020304" pitchFamily="18" charset="0"/>
                <a:cs typeface="Times New Roman" panose="02020603050405020304" pitchFamily="18" charset="0"/>
              </a:rPr>
              <a:t>Thuỷ </a:t>
            </a:r>
            <a:r>
              <a:rPr lang="en-US" sz="1600" smtClean="0">
                <a:latin typeface="Times New Roman" panose="02020603050405020304" pitchFamily="18" charset="0"/>
                <a:cs typeface="Times New Roman" panose="02020603050405020304" pitchFamily="18" charset="0"/>
              </a:rPr>
              <a:t>, </a:t>
            </a:r>
            <a:r>
              <a:rPr lang="en-US" sz="1600">
                <a:latin typeface="Times New Roman" panose="02020603050405020304" pitchFamily="18" charset="0"/>
                <a:cs typeface="Times New Roman" panose="02020603050405020304" pitchFamily="18" charset="0"/>
              </a:rPr>
              <a:t>Hoả </a:t>
            </a:r>
            <a:r>
              <a:rPr lang="en-US" sz="1600" smtClean="0">
                <a:latin typeface="Times New Roman" panose="02020603050405020304" pitchFamily="18" charset="0"/>
                <a:cs typeface="Times New Roman" panose="02020603050405020304" pitchFamily="18" charset="0"/>
              </a:rPr>
              <a:t>, </a:t>
            </a:r>
            <a:r>
              <a:rPr lang="en-US" sz="1600">
                <a:latin typeface="Times New Roman" panose="02020603050405020304" pitchFamily="18" charset="0"/>
                <a:cs typeface="Times New Roman" panose="02020603050405020304" pitchFamily="18" charset="0"/>
              </a:rPr>
              <a:t>Thổ </a:t>
            </a:r>
            <a:r>
              <a:rPr lang="en-US" sz="1600" smtClean="0">
                <a:latin typeface="Times New Roman" panose="02020603050405020304" pitchFamily="18" charset="0"/>
                <a:cs typeface="Times New Roman" panose="02020603050405020304" pitchFamily="18" charset="0"/>
              </a:rPr>
              <a:t>. </a:t>
            </a:r>
            <a:r>
              <a:rPr lang="en-US" sz="1600">
                <a:latin typeface="Times New Roman" panose="02020603050405020304" pitchFamily="18" charset="0"/>
                <a:cs typeface="Times New Roman" panose="02020603050405020304" pitchFamily="18" charset="0"/>
              </a:rPr>
              <a:t>Các yếu tố vật chất nguyên thuỷ ấy không ở trạng thái tĩnh tại, đứng im mà luôn vận động, không cô lập với nhau mà quan hệ mật thiết với nhau và chuyển hoá lẫn nhau tạo nên các vật trong thế </a:t>
            </a:r>
            <a:r>
              <a:rPr lang="en-US" sz="1600" smtClean="0">
                <a:latin typeface="Times New Roman" panose="02020603050405020304" pitchFamily="18" charset="0"/>
                <a:cs typeface="Times New Roman" panose="02020603050405020304" pitchFamily="18" charset="0"/>
              </a:rPr>
              <a:t>giới</a:t>
            </a:r>
          </a:p>
          <a:p>
            <a:pPr algn="just"/>
            <a:r>
              <a:rPr lang="en-US" sz="1600">
                <a:latin typeface="Times New Roman" panose="02020603050405020304" pitchFamily="18" charset="0"/>
                <a:cs typeface="Times New Roman" panose="02020603050405020304" pitchFamily="18" charset="0"/>
              </a:rPr>
              <a:t>Q</a:t>
            </a:r>
            <a:r>
              <a:rPr lang="en-US" sz="1600" smtClean="0">
                <a:latin typeface="Times New Roman" panose="02020603050405020304" pitchFamily="18" charset="0"/>
                <a:cs typeface="Times New Roman" panose="02020603050405020304" pitchFamily="18" charset="0"/>
              </a:rPr>
              <a:t>uan </a:t>
            </a:r>
            <a:r>
              <a:rPr lang="en-US" sz="1600">
                <a:latin typeface="Times New Roman" panose="02020603050405020304" pitchFamily="18" charset="0"/>
                <a:cs typeface="Times New Roman" panose="02020603050405020304" pitchFamily="18" charset="0"/>
              </a:rPr>
              <a:t>điểm duy </a:t>
            </a:r>
            <a:r>
              <a:rPr lang="en-US" sz="1600" smtClean="0">
                <a:latin typeface="Times New Roman" panose="02020603050405020304" pitchFamily="18" charset="0"/>
                <a:cs typeface="Times New Roman" panose="02020603050405020304" pitchFamily="18" charset="0"/>
              </a:rPr>
              <a:t>vật của </a:t>
            </a:r>
            <a:r>
              <a:rPr lang="en-US" sz="1600">
                <a:latin typeface="Times New Roman" panose="02020603050405020304" pitchFamily="18" charset="0"/>
                <a:cs typeface="Times New Roman" panose="02020603050405020304" pitchFamily="18" charset="0"/>
              </a:rPr>
              <a:t>Vương Sung (27-105</a:t>
            </a:r>
            <a:r>
              <a:rPr lang="en-US" sz="1600" smtClean="0">
                <a:latin typeface="Times New Roman" panose="02020603050405020304" pitchFamily="18" charset="0"/>
                <a:cs typeface="Times New Roman" panose="02020603050405020304" pitchFamily="18" charset="0"/>
              </a:rPr>
              <a:t>)</a:t>
            </a:r>
            <a:endParaRPr lang="en-US" sz="160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110288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a:blip r:embed="rId2"/>
          <a:stretch>
            <a:fillRect/>
          </a:stretch>
        </p:blipFill>
        <p:spPr>
          <a:xfrm>
            <a:off x="1556175" y="1307916"/>
            <a:ext cx="3445483" cy="2790510"/>
          </a:xfrm>
          <a:prstGeom prst="rect">
            <a:avLst/>
          </a:prstGeom>
        </p:spPr>
      </p:pic>
      <p:pic>
        <p:nvPicPr>
          <p:cNvPr id="6" name="Picture 5"/>
          <p:cNvPicPr>
            <a:picLocks noChangeAspect="1"/>
          </p:cNvPicPr>
          <p:nvPr/>
        </p:nvPicPr>
        <p:blipFill>
          <a:blip r:embed="rId3"/>
          <a:stretch>
            <a:fillRect/>
          </a:stretch>
        </p:blipFill>
        <p:spPr>
          <a:xfrm>
            <a:off x="5794872" y="1255370"/>
            <a:ext cx="2076178" cy="2843055"/>
          </a:xfrm>
          <a:prstGeom prst="rect">
            <a:avLst/>
          </a:prstGeom>
        </p:spPr>
      </p:pic>
      <p:sp>
        <p:nvSpPr>
          <p:cNvPr id="3" name="Text Placeholder 2"/>
          <p:cNvSpPr>
            <a:spLocks noGrp="1"/>
          </p:cNvSpPr>
          <p:nvPr>
            <p:ph type="body" idx="1"/>
          </p:nvPr>
        </p:nvSpPr>
        <p:spPr>
          <a:xfrm>
            <a:off x="1686979" y="1516769"/>
            <a:ext cx="6355192" cy="3286585"/>
          </a:xfrm>
        </p:spPr>
        <p:txBody>
          <a:bodyPr/>
          <a:lstStyle/>
          <a:p>
            <a:endParaRPr lang="en-US" smtClean="0"/>
          </a:p>
          <a:p>
            <a:endParaRPr lang="en-US"/>
          </a:p>
          <a:p>
            <a:endParaRPr lang="en-US" smtClean="0"/>
          </a:p>
          <a:p>
            <a:endParaRPr lang="en-US"/>
          </a:p>
          <a:p>
            <a:endParaRPr lang="en-US" smtClean="0"/>
          </a:p>
          <a:p>
            <a:pPr marL="63500" indent="0">
              <a:buNone/>
            </a:pPr>
            <a:r>
              <a:rPr lang="en-US"/>
              <a:t> </a:t>
            </a:r>
            <a:r>
              <a:rPr lang="en-US" smtClean="0"/>
              <a:t>                                                       </a:t>
            </a:r>
            <a:r>
              <a:rPr lang="en-US" sz="1600" smtClean="0"/>
              <a:t>Vương Sung</a:t>
            </a:r>
            <a:endParaRPr lang="en-US" sz="160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3723753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1000"/>
                                        <p:tgtEl>
                                          <p:spTgt spid="3">
                                            <p:txEl>
                                              <p:pRg st="5" end="5"/>
                                            </p:txEl>
                                          </p:spTgt>
                                        </p:tgtEl>
                                      </p:cBhvr>
                                    </p:animEffect>
                                    <p:anim calcmode="lin" valueType="num">
                                      <p:cBhvr>
                                        <p:cTn id="2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175" y="608016"/>
            <a:ext cx="6616800" cy="699900"/>
          </a:xfrm>
        </p:spPr>
        <p:txBody>
          <a:bodyPr/>
          <a:lstStyle/>
          <a:p>
            <a:pPr lvl="0"/>
            <a:r>
              <a:rPr lang="en-US" sz="2000" b="0" smtClean="0">
                <a:latin typeface="Times New Roman" panose="02020603050405020304" pitchFamily="18" charset="0"/>
                <a:cs typeface="Times New Roman" panose="02020603050405020304" pitchFamily="18" charset="0"/>
              </a:rPr>
              <a:t>C,.</a:t>
            </a:r>
            <a:r>
              <a:rPr lang="en-US" sz="2000" smtClean="0">
                <a:latin typeface="Times New Roman" panose="02020603050405020304" pitchFamily="18" charset="0"/>
                <a:cs typeface="Times New Roman" panose="02020603050405020304" pitchFamily="18" charset="0"/>
              </a:rPr>
              <a:t>Quan </a:t>
            </a:r>
            <a:r>
              <a:rPr lang="en-US" sz="2000">
                <a:latin typeface="Times New Roman" panose="02020603050405020304" pitchFamily="18" charset="0"/>
                <a:cs typeface="Times New Roman" panose="02020603050405020304" pitchFamily="18" charset="0"/>
              </a:rPr>
              <a:t>niệm về vật chất trong triết học Hy Lạp cổ đại</a:t>
            </a:r>
            <a:br>
              <a:rPr lang="en-US" sz="2000">
                <a:latin typeface="Times New Roman" panose="02020603050405020304" pitchFamily="18" charset="0"/>
                <a:cs typeface="Times New Roman" panose="02020603050405020304" pitchFamily="18" charset="0"/>
              </a:rPr>
            </a:br>
            <a:endParaRPr lang="en-US" sz="200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1569988" y="850010"/>
            <a:ext cx="6681645" cy="3336399"/>
          </a:xfrm>
        </p:spPr>
        <p:txBody>
          <a:bodyPr/>
          <a:lstStyle/>
          <a:p>
            <a:pPr algn="just"/>
            <a:r>
              <a:rPr lang="en-US" sz="1600"/>
              <a:t>Điều kiện kinh tế, văn hoá, xã hội của Hy Lạp cổ đại đó tạo điều kiện cho tư tưởng triết học phát triển rất phong phú</a:t>
            </a:r>
            <a:r>
              <a:rPr lang="en-US" sz="1600" smtClean="0"/>
              <a:t>.</a:t>
            </a:r>
          </a:p>
          <a:p>
            <a:pPr algn="just"/>
            <a:r>
              <a:rPr lang="en-US" sz="1600"/>
              <a:t>Talét (khoảng 625 – 547 tr.CN) (có sách cho Talét sống khoảng 640 đến 550 Tr.CN) cho rằng nước là khởi nguyên của thế </a:t>
            </a:r>
            <a:r>
              <a:rPr lang="en-US" sz="1600" smtClean="0"/>
              <a:t>giới</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pic>
        <p:nvPicPr>
          <p:cNvPr id="5" name="Picture 4"/>
          <p:cNvPicPr>
            <a:picLocks noChangeAspect="1"/>
          </p:cNvPicPr>
          <p:nvPr/>
        </p:nvPicPr>
        <p:blipFill>
          <a:blip r:embed="rId2"/>
          <a:stretch>
            <a:fillRect/>
          </a:stretch>
        </p:blipFill>
        <p:spPr>
          <a:xfrm>
            <a:off x="2248644" y="2290934"/>
            <a:ext cx="1657350" cy="1895475"/>
          </a:xfrm>
          <a:prstGeom prst="rect">
            <a:avLst/>
          </a:prstGeom>
        </p:spPr>
      </p:pic>
      <p:pic>
        <p:nvPicPr>
          <p:cNvPr id="6" name="Picture 5"/>
          <p:cNvPicPr>
            <a:picLocks noChangeAspect="1"/>
          </p:cNvPicPr>
          <p:nvPr/>
        </p:nvPicPr>
        <p:blipFill>
          <a:blip r:embed="rId3"/>
          <a:stretch>
            <a:fillRect/>
          </a:stretch>
        </p:blipFill>
        <p:spPr>
          <a:xfrm>
            <a:off x="4584650" y="2345730"/>
            <a:ext cx="2152650" cy="1819275"/>
          </a:xfrm>
          <a:prstGeom prst="rect">
            <a:avLst/>
          </a:prstGeom>
        </p:spPr>
      </p:pic>
    </p:spTree>
    <p:extLst>
      <p:ext uri="{BB962C8B-B14F-4D97-AF65-F5344CB8AC3E}">
        <p14:creationId xmlns:p14="http://schemas.microsoft.com/office/powerpoint/2010/main" val="2561558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1000"/>
                                        <p:tgtEl>
                                          <p:spTgt spid="6"/>
                                        </p:tgtEl>
                                      </p:cBhvr>
                                    </p:animEffect>
                                    <p:anim calcmode="lin" valueType="num">
                                      <p:cBhvr>
                                        <p:cTn id="34" dur="1000" fill="hold"/>
                                        <p:tgtEl>
                                          <p:spTgt spid="6"/>
                                        </p:tgtEl>
                                        <p:attrNameLst>
                                          <p:attrName>ppt_x</p:attrName>
                                        </p:attrNameLst>
                                      </p:cBhvr>
                                      <p:tavLst>
                                        <p:tav tm="0">
                                          <p:val>
                                            <p:strVal val="#ppt_x"/>
                                          </p:val>
                                        </p:tav>
                                        <p:tav tm="100000">
                                          <p:val>
                                            <p:strVal val="#ppt_x"/>
                                          </p:val>
                                        </p:tav>
                                      </p:tavLst>
                                    </p:anim>
                                    <p:anim calcmode="lin" valueType="num">
                                      <p:cBhvr>
                                        <p:cTn id="3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8041" y="-342497"/>
            <a:ext cx="6616800" cy="699900"/>
          </a:xfrm>
        </p:spPr>
        <p:txBody>
          <a:bodyPr/>
          <a:lstStyle/>
          <a:p>
            <a:endParaRPr lang="en-US"/>
          </a:p>
        </p:txBody>
      </p:sp>
      <p:sp>
        <p:nvSpPr>
          <p:cNvPr id="3" name="Text Placeholder 2"/>
          <p:cNvSpPr>
            <a:spLocks noGrp="1"/>
          </p:cNvSpPr>
          <p:nvPr>
            <p:ph type="body" idx="1"/>
          </p:nvPr>
        </p:nvSpPr>
        <p:spPr>
          <a:xfrm>
            <a:off x="1468041" y="357403"/>
            <a:ext cx="6616800" cy="3042300"/>
          </a:xfrm>
        </p:spPr>
        <p:txBody>
          <a:bodyPr/>
          <a:lstStyle/>
          <a:p>
            <a:pPr algn="just"/>
            <a:r>
              <a:rPr lang="en-US" sz="1600">
                <a:latin typeface="Times New Roman" panose="02020603050405020304" pitchFamily="18" charset="0"/>
                <a:cs typeface="Times New Roman" panose="02020603050405020304" pitchFamily="18" charset="0"/>
              </a:rPr>
              <a:t>Anaximen (khoảng 588 – 525 tr.CN) (là học trò của Anaximan) lại cho rằng không khí là nguồn gốc của tất thảy mọi vật, là cái vô định hình mà ngay cả Apeirôn cũng chỉ là tính chất của không khí.</a:t>
            </a:r>
          </a:p>
          <a:p>
            <a:pPr algn="just"/>
            <a:r>
              <a:rPr lang="en-US" sz="1600" smtClean="0">
                <a:latin typeface="Times New Roman" panose="02020603050405020304" pitchFamily="18" charset="0"/>
                <a:cs typeface="Times New Roman" panose="02020603050405020304" pitchFamily="18" charset="0"/>
              </a:rPr>
              <a:t>Pitago </a:t>
            </a:r>
            <a:r>
              <a:rPr lang="en-US" sz="1600">
                <a:latin typeface="Times New Roman" panose="02020603050405020304" pitchFamily="18" charset="0"/>
                <a:cs typeface="Times New Roman" panose="02020603050405020304" pitchFamily="18" charset="0"/>
              </a:rPr>
              <a:t>(khoảng nửa cuối thế kỷ VI tr.CN) chịu ảnh hưởng bởi các quan niệm toán học nên ông cho rằng bản chất thế giới và khởi nguyên của thế giới là các con số</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pic>
        <p:nvPicPr>
          <p:cNvPr id="5" name="Picture 4"/>
          <p:cNvPicPr>
            <a:picLocks noChangeAspect="1"/>
          </p:cNvPicPr>
          <p:nvPr/>
        </p:nvPicPr>
        <p:blipFill>
          <a:blip r:embed="rId2"/>
          <a:stretch>
            <a:fillRect/>
          </a:stretch>
        </p:blipFill>
        <p:spPr>
          <a:xfrm>
            <a:off x="2607400" y="2272481"/>
            <a:ext cx="1501892" cy="2121315"/>
          </a:xfrm>
          <a:prstGeom prst="rect">
            <a:avLst/>
          </a:prstGeom>
        </p:spPr>
      </p:pic>
      <p:pic>
        <p:nvPicPr>
          <p:cNvPr id="7" name="Picture 6"/>
          <p:cNvPicPr>
            <a:picLocks noChangeAspect="1"/>
          </p:cNvPicPr>
          <p:nvPr/>
        </p:nvPicPr>
        <p:blipFill>
          <a:blip r:embed="rId3"/>
          <a:stretch>
            <a:fillRect/>
          </a:stretch>
        </p:blipFill>
        <p:spPr>
          <a:xfrm>
            <a:off x="4977223" y="2272480"/>
            <a:ext cx="2183708" cy="2121316"/>
          </a:xfrm>
          <a:prstGeom prst="rect">
            <a:avLst/>
          </a:prstGeom>
        </p:spPr>
      </p:pic>
    </p:spTree>
    <p:extLst>
      <p:ext uri="{BB962C8B-B14F-4D97-AF65-F5344CB8AC3E}">
        <p14:creationId xmlns:p14="http://schemas.microsoft.com/office/powerpoint/2010/main" val="1583448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000"/>
                                        <p:tgtEl>
                                          <p:spTgt spid="7"/>
                                        </p:tgtEl>
                                      </p:cBhvr>
                                    </p:animEffect>
                                    <p:anim calcmode="lin" valueType="num">
                                      <p:cBhvr>
                                        <p:cTn id="27" dur="1000" fill="hold"/>
                                        <p:tgtEl>
                                          <p:spTgt spid="7"/>
                                        </p:tgtEl>
                                        <p:attrNameLst>
                                          <p:attrName>ppt_x</p:attrName>
                                        </p:attrNameLst>
                                      </p:cBhvr>
                                      <p:tavLst>
                                        <p:tav tm="0">
                                          <p:val>
                                            <p:strVal val="#ppt_x"/>
                                          </p:val>
                                        </p:tav>
                                        <p:tav tm="100000">
                                          <p:val>
                                            <p:strVal val="#ppt_x"/>
                                          </p:val>
                                        </p:tav>
                                      </p:tavLst>
                                    </p:anim>
                                    <p:anim calcmode="lin" valueType="num">
                                      <p:cBhvr>
                                        <p:cTn id="2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1479057" y="719375"/>
            <a:ext cx="6616800" cy="3042300"/>
          </a:xfrm>
        </p:spPr>
        <p:txBody>
          <a:bodyPr/>
          <a:lstStyle/>
          <a:p>
            <a:pPr algn="just"/>
            <a:r>
              <a:rPr lang="en-US" sz="1600">
                <a:latin typeface="Times New Roman" panose="02020603050405020304" pitchFamily="18" charset="0"/>
                <a:cs typeface="Times New Roman" panose="02020603050405020304" pitchFamily="18" charset="0"/>
              </a:rPr>
              <a:t>Tóm lại ở thời kỳ cổ đại các nhà triết học chưa nêu ra được định nghĩa khái quát về phạm trù vật chất (hay chưa có khái niệm trừu tượng về vật chất), mà thường đồng nhất vật chất nói chung với một dạng, hoặc một vài dạng cụ thể của vật chất mà họ gọi là khởi nguyên của thế giới. Họ nhận thấy thế giới bao gồm vô vàn các sự vật khác nhau, biến đổi không ngừng, nhưng vẫn thống nhất với nhau, và họ tìm cách giải thích thế giới các sự vật đa dạng đó ở cơ sở đầu tiên (yếu tố khởi </a:t>
            </a:r>
            <a:r>
              <a:rPr lang="en-US" sz="1600" smtClean="0">
                <a:latin typeface="Times New Roman" panose="02020603050405020304" pitchFamily="18" charset="0"/>
                <a:cs typeface="Times New Roman" panose="02020603050405020304" pitchFamily="18" charset="0"/>
              </a:rPr>
              <a:t>nguyên).</a:t>
            </a:r>
            <a:endParaRPr lang="en-US" sz="160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pic>
        <p:nvPicPr>
          <p:cNvPr id="5" name="Picture 4"/>
          <p:cNvPicPr>
            <a:picLocks noChangeAspect="1"/>
          </p:cNvPicPr>
          <p:nvPr/>
        </p:nvPicPr>
        <p:blipFill>
          <a:blip r:embed="rId2"/>
          <a:stretch>
            <a:fillRect/>
          </a:stretch>
        </p:blipFill>
        <p:spPr>
          <a:xfrm>
            <a:off x="2476501" y="2677098"/>
            <a:ext cx="2153780" cy="1571912"/>
          </a:xfrm>
          <a:prstGeom prst="rect">
            <a:avLst/>
          </a:prstGeom>
        </p:spPr>
      </p:pic>
      <p:pic>
        <p:nvPicPr>
          <p:cNvPr id="6" name="Picture 5"/>
          <p:cNvPicPr>
            <a:picLocks noChangeAspect="1"/>
          </p:cNvPicPr>
          <p:nvPr/>
        </p:nvPicPr>
        <p:blipFill>
          <a:blip r:embed="rId3"/>
          <a:stretch>
            <a:fillRect/>
          </a:stretch>
        </p:blipFill>
        <p:spPr>
          <a:xfrm>
            <a:off x="5263342" y="2677099"/>
            <a:ext cx="2147421" cy="1571912"/>
          </a:xfrm>
          <a:prstGeom prst="rect">
            <a:avLst/>
          </a:prstGeom>
        </p:spPr>
      </p:pic>
    </p:spTree>
    <p:extLst>
      <p:ext uri="{BB962C8B-B14F-4D97-AF65-F5344CB8AC3E}">
        <p14:creationId xmlns:p14="http://schemas.microsoft.com/office/powerpoint/2010/main" val="1861564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1513" y="396607"/>
            <a:ext cx="6696715" cy="802330"/>
          </a:xfrm>
        </p:spPr>
        <p:txBody>
          <a:bodyPr/>
          <a:lstStyle/>
          <a:p>
            <a:r>
              <a:rPr lang="en-US" sz="2000" smtClean="0">
                <a:latin typeface="Times New Roman" panose="02020603050405020304" pitchFamily="18" charset="0"/>
                <a:cs typeface="Times New Roman" panose="02020603050405020304" pitchFamily="18" charset="0"/>
              </a:rPr>
              <a:t>2.Quan </a:t>
            </a:r>
            <a:r>
              <a:rPr lang="en-US" sz="2000">
                <a:latin typeface="Times New Roman" panose="02020603050405020304" pitchFamily="18" charset="0"/>
                <a:cs typeface="Times New Roman" panose="02020603050405020304" pitchFamily="18" charset="0"/>
              </a:rPr>
              <a:t>niệm về vật chất trong triết học phương Tây thế kỷ XVII – XVIII.</a:t>
            </a:r>
          </a:p>
        </p:txBody>
      </p:sp>
      <p:sp>
        <p:nvSpPr>
          <p:cNvPr id="3" name="Text Placeholder 2"/>
          <p:cNvSpPr>
            <a:spLocks noGrp="1"/>
          </p:cNvSpPr>
          <p:nvPr>
            <p:ph type="body" idx="1"/>
          </p:nvPr>
        </p:nvSpPr>
        <p:spPr>
          <a:xfrm>
            <a:off x="1509311" y="1024569"/>
            <a:ext cx="6709271" cy="3260991"/>
          </a:xfrm>
        </p:spPr>
        <p:txBody>
          <a:bodyPr/>
          <a:lstStyle/>
          <a:p>
            <a:pPr algn="just"/>
            <a:r>
              <a:rPr lang="en-US" sz="1600"/>
              <a:t>Các nhà triết học tiêu biểu thời kỳ này đã nêu ra một số quan niệm khác nhau về phạm trù vật chất </a:t>
            </a:r>
            <a:endParaRPr lang="en-US" sz="1600" smtClean="0"/>
          </a:p>
          <a:p>
            <a:pPr algn="just"/>
            <a:r>
              <a:rPr lang="en-US" sz="1600"/>
              <a:t>Brunô (1554 – 1600) là một nhà triết học và nhà khoa học tự nhiên của Italia thời kỳ Phục hưng, là người bảo vệ thuyết nhật tâm của Côpécních, một nhà tự nhiên thần luận nghiêng về lập trường duy vật hơn, do vậy ông đã bị Giáo hội thiêu sống.</a:t>
            </a:r>
          </a:p>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5" name="Picture 4"/>
          <p:cNvPicPr>
            <a:picLocks noChangeAspect="1"/>
          </p:cNvPicPr>
          <p:nvPr/>
        </p:nvPicPr>
        <p:blipFill>
          <a:blip r:embed="rId2"/>
          <a:stretch>
            <a:fillRect/>
          </a:stretch>
        </p:blipFill>
        <p:spPr>
          <a:xfrm>
            <a:off x="6103304" y="2655064"/>
            <a:ext cx="1676400" cy="1847850"/>
          </a:xfrm>
          <a:prstGeom prst="rect">
            <a:avLst/>
          </a:prstGeom>
        </p:spPr>
      </p:pic>
      <p:pic>
        <p:nvPicPr>
          <p:cNvPr id="6" name="Picture 5"/>
          <p:cNvPicPr>
            <a:picLocks noChangeAspect="1"/>
          </p:cNvPicPr>
          <p:nvPr/>
        </p:nvPicPr>
        <p:blipFill>
          <a:blip r:embed="rId3"/>
          <a:stretch>
            <a:fillRect/>
          </a:stretch>
        </p:blipFill>
        <p:spPr>
          <a:xfrm>
            <a:off x="2893426" y="2864386"/>
            <a:ext cx="2448983" cy="1638528"/>
          </a:xfrm>
          <a:prstGeom prst="rect">
            <a:avLst/>
          </a:prstGeom>
        </p:spPr>
      </p:pic>
    </p:spTree>
    <p:extLst>
      <p:ext uri="{BB962C8B-B14F-4D97-AF65-F5344CB8AC3E}">
        <p14:creationId xmlns:p14="http://schemas.microsoft.com/office/powerpoint/2010/main" val="2621523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1000"/>
                                        <p:tgtEl>
                                          <p:spTgt spid="5"/>
                                        </p:tgtEl>
                                      </p:cBhvr>
                                    </p:animEffect>
                                    <p:anim calcmode="lin" valueType="num">
                                      <p:cBhvr>
                                        <p:cTn id="34" dur="1000" fill="hold"/>
                                        <p:tgtEl>
                                          <p:spTgt spid="5"/>
                                        </p:tgtEl>
                                        <p:attrNameLst>
                                          <p:attrName>ppt_x</p:attrName>
                                        </p:attrNameLst>
                                      </p:cBhvr>
                                      <p:tavLst>
                                        <p:tav tm="0">
                                          <p:val>
                                            <p:strVal val="#ppt_x"/>
                                          </p:val>
                                        </p:tav>
                                        <p:tav tm="100000">
                                          <p:val>
                                            <p:strVal val="#ppt_x"/>
                                          </p:val>
                                        </p:tav>
                                      </p:tavLst>
                                    </p:anim>
                                    <p:anim calcmode="lin" valueType="num">
                                      <p:cBhvr>
                                        <p:cTn id="3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175" y="0"/>
            <a:ext cx="6616800" cy="699900"/>
          </a:xfrm>
        </p:spPr>
        <p:txBody>
          <a:bodyPr/>
          <a:lstStyle/>
          <a:p>
            <a:endParaRPr lang="en-US"/>
          </a:p>
        </p:txBody>
      </p:sp>
      <p:sp>
        <p:nvSpPr>
          <p:cNvPr id="3" name="Text Placeholder 2"/>
          <p:cNvSpPr>
            <a:spLocks noGrp="1"/>
          </p:cNvSpPr>
          <p:nvPr>
            <p:ph type="body" idx="1"/>
          </p:nvPr>
        </p:nvSpPr>
        <p:spPr>
          <a:xfrm>
            <a:off x="1556175" y="699900"/>
            <a:ext cx="6616800" cy="3595326"/>
          </a:xfrm>
        </p:spPr>
        <p:txBody>
          <a:bodyPr/>
          <a:lstStyle/>
          <a:p>
            <a:pPr algn="just"/>
            <a:r>
              <a:rPr lang="en-US" sz="1600"/>
              <a:t>Phranxis Bêcơn (1561 – 1626) là một nhà triết học vĩ đại, ông tổ của chủ nghĩa duy vật cận đại Anh.</a:t>
            </a:r>
          </a:p>
          <a:p>
            <a:pPr algn="just" fontAlgn="base"/>
            <a:r>
              <a:rPr lang="en-US" sz="1600"/>
              <a:t>Rêne Đềcáctơ (1596 – 1650) – một nhà triết học lỗi lạc của Pháp, một nhà duy lý rất đề cao lý tính, trí tuệ của con người. Ông nêu lên luận điểm nổi tiếng: “Tôi tư duy, vậy tôi tồn tại” với ý nghĩa đề cao vai </a:t>
            </a:r>
            <a:r>
              <a:rPr lang="en-US" sz="1600" smtClean="0"/>
              <a:t>trò</a:t>
            </a:r>
          </a:p>
          <a:p>
            <a:pPr marL="63500" indent="0" algn="just" fontAlgn="base">
              <a:buNone/>
            </a:pPr>
            <a:r>
              <a:rPr lang="en-US" sz="1600"/>
              <a:t> </a:t>
            </a:r>
            <a:r>
              <a:rPr lang="en-US" sz="1600" smtClean="0"/>
              <a:t>      chủ </a:t>
            </a:r>
            <a:r>
              <a:rPr lang="en-US" sz="1600"/>
              <a:t>thể tư duy, ý thức của con người</a:t>
            </a:r>
            <a:r>
              <a:rPr lang="en-US" smtClean="0"/>
              <a:t>.</a:t>
            </a:r>
            <a:r>
              <a:rPr lang="en-US"/>
              <a:t> </a:t>
            </a:r>
          </a:p>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pic>
        <p:nvPicPr>
          <p:cNvPr id="5" name="Picture 4"/>
          <p:cNvPicPr>
            <a:picLocks noChangeAspect="1"/>
          </p:cNvPicPr>
          <p:nvPr/>
        </p:nvPicPr>
        <p:blipFill>
          <a:blip r:embed="rId2"/>
          <a:stretch>
            <a:fillRect/>
          </a:stretch>
        </p:blipFill>
        <p:spPr>
          <a:xfrm>
            <a:off x="2878587" y="2615601"/>
            <a:ext cx="2091741" cy="1760996"/>
          </a:xfrm>
          <a:prstGeom prst="rect">
            <a:avLst/>
          </a:prstGeom>
        </p:spPr>
      </p:pic>
      <p:pic>
        <p:nvPicPr>
          <p:cNvPr id="6" name="Picture 5"/>
          <p:cNvPicPr>
            <a:picLocks noChangeAspect="1"/>
          </p:cNvPicPr>
          <p:nvPr/>
        </p:nvPicPr>
        <p:blipFill>
          <a:blip r:embed="rId3"/>
          <a:stretch>
            <a:fillRect/>
          </a:stretch>
        </p:blipFill>
        <p:spPr>
          <a:xfrm>
            <a:off x="5475382" y="2544163"/>
            <a:ext cx="2005305" cy="1832434"/>
          </a:xfrm>
          <a:prstGeom prst="rect">
            <a:avLst/>
          </a:prstGeom>
        </p:spPr>
      </p:pic>
    </p:spTree>
    <p:extLst>
      <p:ext uri="{BB962C8B-B14F-4D97-AF65-F5344CB8AC3E}">
        <p14:creationId xmlns:p14="http://schemas.microsoft.com/office/powerpoint/2010/main" val="4055226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1000"/>
                                        <p:tgtEl>
                                          <p:spTgt spid="6"/>
                                        </p:tgtEl>
                                      </p:cBhvr>
                                    </p:animEffect>
                                    <p:anim calcmode="lin" valueType="num">
                                      <p:cBhvr>
                                        <p:cTn id="34" dur="1000" fill="hold"/>
                                        <p:tgtEl>
                                          <p:spTgt spid="6"/>
                                        </p:tgtEl>
                                        <p:attrNameLst>
                                          <p:attrName>ppt_x</p:attrName>
                                        </p:attrNameLst>
                                      </p:cBhvr>
                                      <p:tavLst>
                                        <p:tav tm="0">
                                          <p:val>
                                            <p:strVal val="#ppt_x"/>
                                          </p:val>
                                        </p:tav>
                                        <p:tav tm="100000">
                                          <p:val>
                                            <p:strVal val="#ppt_x"/>
                                          </p:val>
                                        </p:tav>
                                      </p:tavLst>
                                    </p:anim>
                                    <p:anim calcmode="lin" valueType="num">
                                      <p:cBhvr>
                                        <p:cTn id="3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a:blip r:embed="rId2"/>
          <a:stretch>
            <a:fillRect/>
          </a:stretch>
        </p:blipFill>
        <p:spPr>
          <a:xfrm>
            <a:off x="1556175" y="865221"/>
            <a:ext cx="6616800" cy="3162300"/>
          </a:xfrm>
          <a:prstGeom prst="rect">
            <a:avLst/>
          </a:prstGeom>
        </p:spPr>
      </p:pic>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4198507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1479057" y="616945"/>
            <a:ext cx="6693918" cy="3569464"/>
          </a:xfrm>
        </p:spPr>
        <p:txBody>
          <a:bodyPr/>
          <a:lstStyle/>
          <a:p>
            <a:pPr algn="just"/>
            <a:r>
              <a:rPr lang="en-US" sz="1600"/>
              <a:t>Bêkênít Xpinôza </a:t>
            </a:r>
            <a:r>
              <a:rPr lang="en-US" sz="1600" smtClean="0"/>
              <a:t>(1632 </a:t>
            </a:r>
            <a:r>
              <a:rPr lang="en-US" sz="1600"/>
              <a:t>– 1677) ỉà một nhà triết học lỗi lạc của Hà </a:t>
            </a:r>
            <a:r>
              <a:rPr lang="en-US" sz="1600" smtClean="0"/>
              <a:t>Lan.</a:t>
            </a:r>
            <a:r>
              <a:rPr lang="en-US" sz="1600"/>
              <a:t> Quan niệm về vật chất của Xpinôza thể hiện qua quan niệm về giới tự nhiên như một thực thể với những thuộc tính và dạng thức của </a:t>
            </a:r>
            <a:r>
              <a:rPr lang="en-US" sz="1600" smtClean="0"/>
              <a:t>nó. Ông đưa ra 3 đặc tính của thực thể.</a:t>
            </a:r>
          </a:p>
          <a:p>
            <a:pPr algn="just"/>
            <a:r>
              <a:rPr lang="en-US" sz="1600"/>
              <a:t>Đêni Điđrô (1713 – 1784) – một nhà triết học điển hình của Pháp thời kỳ Khai sáng. Quan niệm về vật chất của ông có nhiều yếu tố biện chứng.</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pic>
        <p:nvPicPr>
          <p:cNvPr id="5" name="Picture 4"/>
          <p:cNvPicPr>
            <a:picLocks noChangeAspect="1"/>
          </p:cNvPicPr>
          <p:nvPr/>
        </p:nvPicPr>
        <p:blipFill>
          <a:blip r:embed="rId2"/>
          <a:stretch>
            <a:fillRect/>
          </a:stretch>
        </p:blipFill>
        <p:spPr>
          <a:xfrm>
            <a:off x="2666748" y="2401677"/>
            <a:ext cx="1673897" cy="2005749"/>
          </a:xfrm>
          <a:prstGeom prst="rect">
            <a:avLst/>
          </a:prstGeom>
        </p:spPr>
      </p:pic>
      <p:pic>
        <p:nvPicPr>
          <p:cNvPr id="6" name="Picture 5"/>
          <p:cNvPicPr>
            <a:picLocks noChangeAspect="1"/>
          </p:cNvPicPr>
          <p:nvPr/>
        </p:nvPicPr>
        <p:blipFill>
          <a:blip r:embed="rId3"/>
          <a:stretch>
            <a:fillRect/>
          </a:stretch>
        </p:blipFill>
        <p:spPr>
          <a:xfrm>
            <a:off x="5084399" y="2422025"/>
            <a:ext cx="1944362" cy="2012987"/>
          </a:xfrm>
          <a:prstGeom prst="rect">
            <a:avLst/>
          </a:prstGeom>
        </p:spPr>
      </p:pic>
    </p:spTree>
    <p:extLst>
      <p:ext uri="{BB962C8B-B14F-4D97-AF65-F5344CB8AC3E}">
        <p14:creationId xmlns:p14="http://schemas.microsoft.com/office/powerpoint/2010/main" val="1479707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1282550" y="387303"/>
            <a:ext cx="6616800" cy="3042300"/>
          </a:xfrm>
        </p:spPr>
        <p:txBody>
          <a:bodyPr/>
          <a:lstStyle/>
          <a:p>
            <a:pPr algn="just"/>
            <a:r>
              <a:rPr lang="en-US" sz="1600"/>
              <a:t>Tóm lại, quan niệm về vật chất của các nhà </a:t>
            </a:r>
            <a:r>
              <a:rPr lang="en-US" sz="1600" smtClean="0"/>
              <a:t>triết </a:t>
            </a:r>
            <a:r>
              <a:rPr lang="en-US" sz="1600"/>
              <a:t>học thế kỷ XVII – XVIII trình bày trên đây có những điểm chung là so với quan niệm của thời kỳ cổ đại thì quan niệm về vật chất của họ có tính khái quát và sâu sắc hơn, đã bao quát được những đặc tính chung, bản chất của vật chất dựa trên những tài liệu khoa học tự nhiên thực chứng chứ không phải chỉ là sự phỏng đoán thuần tuý, hay sự giả định đơn thuần; thấy được mối liên hệ giữa hình thức tồn tại của vật chất với bản thân vật chất; thấy được mổi liên hệ giữa vận động và vật chất.</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pic>
        <p:nvPicPr>
          <p:cNvPr id="5" name="Picture 4"/>
          <p:cNvPicPr>
            <a:picLocks noChangeAspect="1"/>
          </p:cNvPicPr>
          <p:nvPr/>
        </p:nvPicPr>
        <p:blipFill>
          <a:blip r:embed="rId2"/>
          <a:stretch>
            <a:fillRect/>
          </a:stretch>
        </p:blipFill>
        <p:spPr>
          <a:xfrm>
            <a:off x="1857275" y="2634541"/>
            <a:ext cx="2733675" cy="1800225"/>
          </a:xfrm>
          <a:prstGeom prst="rect">
            <a:avLst/>
          </a:prstGeom>
        </p:spPr>
      </p:pic>
      <p:pic>
        <p:nvPicPr>
          <p:cNvPr id="6" name="Picture 5"/>
          <p:cNvPicPr>
            <a:picLocks noChangeAspect="1"/>
          </p:cNvPicPr>
          <p:nvPr/>
        </p:nvPicPr>
        <p:blipFill>
          <a:blip r:embed="rId3"/>
          <a:stretch>
            <a:fillRect/>
          </a:stretch>
        </p:blipFill>
        <p:spPr>
          <a:xfrm>
            <a:off x="5332165" y="2634541"/>
            <a:ext cx="1893682" cy="1748826"/>
          </a:xfrm>
          <a:prstGeom prst="rect">
            <a:avLst/>
          </a:prstGeom>
        </p:spPr>
      </p:pic>
    </p:spTree>
    <p:extLst>
      <p:ext uri="{BB962C8B-B14F-4D97-AF65-F5344CB8AC3E}">
        <p14:creationId xmlns:p14="http://schemas.microsoft.com/office/powerpoint/2010/main" val="2054711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ctrTitle"/>
          </p:nvPr>
        </p:nvSpPr>
        <p:spPr>
          <a:xfrm>
            <a:off x="1542362" y="870332"/>
            <a:ext cx="6202496" cy="3426246"/>
          </a:xfrm>
          <a:prstGeom prst="rect">
            <a:avLst/>
          </a:prstGeom>
        </p:spPr>
        <p:txBody>
          <a:bodyPr spcFirstLastPara="1" wrap="square" lIns="91425" tIns="91425" rIns="91425" bIns="91425" anchor="ctr" anchorCtr="0">
            <a:noAutofit/>
          </a:bodyPr>
          <a:lstStyle/>
          <a:p>
            <a:pPr lvl="0" algn="ctr"/>
            <a:r>
              <a:rPr lang="en-US" sz="3600" smtClean="0">
                <a:latin typeface="Times New Roman" panose="02020603050405020304" pitchFamily="18" charset="0"/>
                <a:cs typeface="Times New Roman" panose="02020603050405020304" pitchFamily="18" charset="0"/>
              </a:rPr>
              <a:t>Triết học</a:t>
            </a:r>
            <a:r>
              <a:rPr lang="en-US" sz="3600" smtClean="0">
                <a:latin typeface="+mj-lt"/>
              </a:rPr>
              <a:t/>
            </a:r>
            <a:br>
              <a:rPr lang="en-US" sz="3600" smtClean="0">
                <a:latin typeface="+mj-lt"/>
              </a:rPr>
            </a:br>
            <a:r>
              <a:rPr lang="vi-VN" sz="3600" smtClean="0">
                <a:latin typeface="+mj-lt"/>
              </a:rPr>
              <a:t>Chủ </a:t>
            </a:r>
            <a:r>
              <a:rPr lang="vi-VN" sz="3600">
                <a:latin typeface="+mj-lt"/>
              </a:rPr>
              <a:t>đề 2</a:t>
            </a:r>
            <a:r>
              <a:rPr lang="vi-VN" sz="3600" smtClean="0">
                <a:latin typeface="+mj-lt"/>
              </a:rPr>
              <a:t>:</a:t>
            </a:r>
            <a:r>
              <a:rPr lang="en-US" sz="3600">
                <a:latin typeface="+mj-lt"/>
              </a:rPr>
              <a:t/>
            </a:r>
            <a:br>
              <a:rPr lang="en-US" sz="3600">
                <a:latin typeface="+mj-lt"/>
              </a:rPr>
            </a:br>
            <a:r>
              <a:rPr lang="vi-VN" sz="2000" smtClean="0">
                <a:latin typeface="+mj-lt"/>
              </a:rPr>
              <a:t> </a:t>
            </a:r>
            <a:r>
              <a:rPr lang="vi-VN" sz="2000">
                <a:latin typeface="+mj-lt"/>
              </a:rPr>
              <a:t>Các quan niệm trong lịch sử triết học, khoa học về vật chất. Định nghĩa vật chất trong triết học Mác – Lênin, nội dung và ý nghĩa.</a:t>
            </a:r>
            <a:endParaRPr sz="2000">
              <a:latin typeface="+mj-lt"/>
            </a:endParaRPr>
          </a:p>
        </p:txBody>
      </p:sp>
    </p:spTree>
    <p:extLst>
      <p:ext uri="{BB962C8B-B14F-4D97-AF65-F5344CB8AC3E}">
        <p14:creationId xmlns:p14="http://schemas.microsoft.com/office/powerpoint/2010/main" val="4270465885"/>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1000"/>
                                        <p:tgtEl>
                                          <p:spTgt spid="69"/>
                                        </p:tgtEl>
                                      </p:cBhvr>
                                    </p:animEffect>
                                    <p:anim calcmode="lin" valueType="num">
                                      <p:cBhvr>
                                        <p:cTn id="8" dur="1000" fill="hold"/>
                                        <p:tgtEl>
                                          <p:spTgt spid="69"/>
                                        </p:tgtEl>
                                        <p:attrNameLst>
                                          <p:attrName>ppt_x</p:attrName>
                                        </p:attrNameLst>
                                      </p:cBhvr>
                                      <p:tavLst>
                                        <p:tav tm="0">
                                          <p:val>
                                            <p:strVal val="#ppt_x"/>
                                          </p:val>
                                        </p:tav>
                                        <p:tav tm="100000">
                                          <p:val>
                                            <p:strVal val="#ppt_x"/>
                                          </p:val>
                                        </p:tav>
                                      </p:tavLst>
                                    </p:anim>
                                    <p:anim calcmode="lin" valueType="num">
                                      <p:cBhvr>
                                        <p:cTn id="9" dur="1000" fill="hold"/>
                                        <p:tgtEl>
                                          <p:spTgt spid="6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9645" y="201581"/>
            <a:ext cx="6616800" cy="699900"/>
          </a:xfrm>
        </p:spPr>
        <p:txBody>
          <a:bodyPr/>
          <a:lstStyle/>
          <a:p>
            <a:r>
              <a:rPr lang="en-US" sz="2000" smtClean="0">
                <a:latin typeface="Times New Roman" panose="02020603050405020304" pitchFamily="18" charset="0"/>
                <a:cs typeface="Times New Roman" panose="02020603050405020304" pitchFamily="18" charset="0"/>
              </a:rPr>
              <a:t>B.Quan </a:t>
            </a:r>
            <a:r>
              <a:rPr lang="en-US" sz="2000">
                <a:latin typeface="Times New Roman" panose="02020603050405020304" pitchFamily="18" charset="0"/>
                <a:cs typeface="Times New Roman" panose="02020603050405020304" pitchFamily="18" charset="0"/>
              </a:rPr>
              <a:t>niệm khoa học về vật chất</a:t>
            </a:r>
          </a:p>
        </p:txBody>
      </p:sp>
      <p:sp>
        <p:nvSpPr>
          <p:cNvPr id="3" name="Text Placeholder 2"/>
          <p:cNvSpPr>
            <a:spLocks noGrp="1"/>
          </p:cNvSpPr>
          <p:nvPr>
            <p:ph type="body" idx="1"/>
          </p:nvPr>
        </p:nvSpPr>
        <p:spPr>
          <a:xfrm>
            <a:off x="1368889" y="662877"/>
            <a:ext cx="6715951" cy="3281314"/>
          </a:xfrm>
        </p:spPr>
        <p:txBody>
          <a:bodyPr/>
          <a:lstStyle/>
          <a:p>
            <a:pPr algn="just"/>
            <a:r>
              <a:rPr lang="en-US" sz="1600"/>
              <a:t>Đến thời kỳ cận đại, khoa học phát hiện ra sự tồn tại của nguyên tử, cho nên quan niệm của thuyết nguyên tử về cấu tạo của vật chất ngày càng được khẳng định. Trong giai đoạn thế kỷ 17 - thế kỷ 18, mặc dù đã có những bước phát triển, đã xuất hiện những tư tưởng biện chứng nhất định trong quan niệm về vật chất, song quan niệm đó ở các nhà triết học duy vật thời kỳ này về cơ bản vẫn mang tính chất cơ giới, đó là khuynh hướng đồng nhất vật chất với nguyên tử hoặc với khối lượng. Quan niệm này chịu ảnh hưởng khá mạnh bởi cơ học cổ điển của Newton, một lĩnh vực của vật lý được coi là phát triển hoàn thiện nhất thời bấy </a:t>
            </a:r>
            <a:r>
              <a:rPr lang="en-US" sz="1600" smtClean="0"/>
              <a:t>giờ</a:t>
            </a:r>
            <a:endParaRPr lang="en-US" sz="160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pic>
        <p:nvPicPr>
          <p:cNvPr id="5" name="Picture 4"/>
          <p:cNvPicPr>
            <a:picLocks noChangeAspect="1"/>
          </p:cNvPicPr>
          <p:nvPr/>
        </p:nvPicPr>
        <p:blipFill>
          <a:blip r:embed="rId2"/>
          <a:stretch>
            <a:fillRect/>
          </a:stretch>
        </p:blipFill>
        <p:spPr>
          <a:xfrm>
            <a:off x="2558726" y="3106757"/>
            <a:ext cx="2002257" cy="1408898"/>
          </a:xfrm>
          <a:prstGeom prst="rect">
            <a:avLst/>
          </a:prstGeom>
        </p:spPr>
      </p:pic>
      <p:pic>
        <p:nvPicPr>
          <p:cNvPr id="6" name="Picture 5"/>
          <p:cNvPicPr>
            <a:picLocks noChangeAspect="1"/>
          </p:cNvPicPr>
          <p:nvPr/>
        </p:nvPicPr>
        <p:blipFill>
          <a:blip r:embed="rId3"/>
          <a:stretch>
            <a:fillRect/>
          </a:stretch>
        </p:blipFill>
        <p:spPr>
          <a:xfrm>
            <a:off x="5547937" y="3029639"/>
            <a:ext cx="2064718" cy="1486016"/>
          </a:xfrm>
          <a:prstGeom prst="rect">
            <a:avLst/>
          </a:prstGeom>
        </p:spPr>
      </p:pic>
    </p:spTree>
    <p:extLst>
      <p:ext uri="{BB962C8B-B14F-4D97-AF65-F5344CB8AC3E}">
        <p14:creationId xmlns:p14="http://schemas.microsoft.com/office/powerpoint/2010/main" val="1999976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9057" y="0"/>
            <a:ext cx="6616800" cy="699900"/>
          </a:xfrm>
        </p:spPr>
        <p:txBody>
          <a:bodyPr/>
          <a:lstStyle/>
          <a:p>
            <a:endParaRPr lang="en-US"/>
          </a:p>
        </p:txBody>
      </p:sp>
      <p:sp>
        <p:nvSpPr>
          <p:cNvPr id="3" name="Text Placeholder 2"/>
          <p:cNvSpPr>
            <a:spLocks noGrp="1"/>
          </p:cNvSpPr>
          <p:nvPr>
            <p:ph type="body" idx="1"/>
          </p:nvPr>
        </p:nvSpPr>
        <p:spPr>
          <a:xfrm>
            <a:off x="1479057" y="699900"/>
            <a:ext cx="6693918" cy="3721221"/>
          </a:xfrm>
        </p:spPr>
        <p:txBody>
          <a:bodyPr/>
          <a:lstStyle/>
          <a:p>
            <a:pPr algn="just"/>
            <a:r>
              <a:rPr lang="en-US" sz="1600"/>
              <a:t>Cơ học cổ điển coi khối lượng của vật thể là đặc trưng cơ bản và bất biến của vật chất; thế giới bao gồm những vật thể lớn nhỏ khác nhau, cái nhỏ nhất không thể phân chia nhỏ hơn là các nguyên tử; đặc trưng cơ bản của mọi vật thể là khối lượng; tính tất yếu khách quan trong hiện thực là tính tất yếu khách quan được thể hiện qua các định luật cơ học của Newton; vật chất, vận động, không gian và thời gian là những thực thể khác nhau cùng tồn tại chứ không có quan hệ ràng buộc nội tại với nhau. Quan niệm này tồn tại và được các nhà triết học duy vật cũng như các nhà khoa học tự nhiên nổi tiếng sử dụng cho đến tận cuối thế kỷ 19</a:t>
            </a:r>
            <a:r>
              <a:rPr lang="en-US" sz="1600" smtClean="0"/>
              <a:t>.</a:t>
            </a:r>
          </a:p>
          <a:p>
            <a:pPr algn="just"/>
            <a:r>
              <a:rPr lang="en-US" sz="1600"/>
              <a:t>Vật chất tồn tại trong khoa học là vật chất cụ thể, tồn tại hữu hình, hữu hạn ; có sinh ra, có mất đi; chuyển hóa từ dạng này sang dạng khác. Chúng gồm vật chất dưới dạng hạt, trường, trong tự nhiên và ngoài xã hội, dưới dạng vĩ mô và vi mô phong phú.</a:t>
            </a:r>
          </a:p>
          <a:p>
            <a:pPr algn="just"/>
            <a:endParaRPr lang="en-US" sz="160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Tree>
    <p:extLst>
      <p:ext uri="{BB962C8B-B14F-4D97-AF65-F5344CB8AC3E}">
        <p14:creationId xmlns:p14="http://schemas.microsoft.com/office/powerpoint/2010/main" val="72097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900" y="1710892"/>
            <a:ext cx="6529481" cy="1439931"/>
          </a:xfrm>
        </p:spPr>
        <p:txBody>
          <a:bodyPr/>
          <a:lstStyle/>
          <a:p>
            <a:pPr algn="just"/>
            <a:r>
              <a:rPr lang="en-US" smtClean="0"/>
              <a:t>C. Quan </a:t>
            </a:r>
            <a:r>
              <a:rPr lang="en-US"/>
              <a:t>niệm về vật chất trong triết học Mác – Lênin</a:t>
            </a:r>
            <a:br>
              <a:rPr lang="en-US"/>
            </a:br>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spTree>
    <p:extLst>
      <p:ext uri="{BB962C8B-B14F-4D97-AF65-F5344CB8AC3E}">
        <p14:creationId xmlns:p14="http://schemas.microsoft.com/office/powerpoint/2010/main" val="3077770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900" y="619972"/>
            <a:ext cx="6616800" cy="699900"/>
          </a:xfrm>
        </p:spPr>
        <p:txBody>
          <a:bodyPr/>
          <a:lstStyle/>
          <a:p>
            <a:pPr algn="just"/>
            <a:r>
              <a:rPr lang="en-US" sz="2000">
                <a:latin typeface="Times New Roman" panose="02020603050405020304" pitchFamily="18" charset="0"/>
                <a:cs typeface="Times New Roman" panose="02020603050405020304" pitchFamily="18" charset="0"/>
              </a:rPr>
              <a:t>1</a:t>
            </a:r>
            <a:r>
              <a:rPr lang="en-US" sz="2000" smtClean="0">
                <a:latin typeface="Times New Roman" panose="02020603050405020304" pitchFamily="18" charset="0"/>
                <a:cs typeface="Times New Roman" panose="02020603050405020304" pitchFamily="18" charset="0"/>
              </a:rPr>
              <a:t>.Tư </a:t>
            </a:r>
            <a:r>
              <a:rPr lang="en-US" sz="2000">
                <a:latin typeface="Times New Roman" panose="02020603050405020304" pitchFamily="18" charset="0"/>
                <a:cs typeface="Times New Roman" panose="02020603050405020304" pitchFamily="18" charset="0"/>
              </a:rPr>
              <a:t>tưởng của Mác và Ăngghen về phạm trù vật chất</a:t>
            </a:r>
            <a:r>
              <a:rPr lang="en-US"/>
              <a:t/>
            </a:r>
            <a:br>
              <a:rPr lang="en-US"/>
            </a:br>
            <a:endParaRPr lang="en-US"/>
          </a:p>
        </p:txBody>
      </p:sp>
      <p:sp>
        <p:nvSpPr>
          <p:cNvPr id="3" name="Text Placeholder 2"/>
          <p:cNvSpPr>
            <a:spLocks noGrp="1"/>
          </p:cNvSpPr>
          <p:nvPr>
            <p:ph type="body" idx="1"/>
          </p:nvPr>
        </p:nvSpPr>
        <p:spPr>
          <a:xfrm>
            <a:off x="1448457" y="969922"/>
            <a:ext cx="6725243" cy="3251469"/>
          </a:xfrm>
        </p:spPr>
        <p:txBody>
          <a:bodyPr/>
          <a:lstStyle/>
          <a:p>
            <a:pPr algn="just"/>
            <a:r>
              <a:rPr lang="en-US" sz="1800">
                <a:latin typeface="Times New Roman" panose="02020603050405020304" pitchFamily="18" charset="0"/>
                <a:cs typeface="Times New Roman" panose="02020603050405020304" pitchFamily="18" charset="0"/>
              </a:rPr>
              <a:t>Ngay trong tác phẩm </a:t>
            </a:r>
            <a:r>
              <a:rPr lang="en-US" sz="1800" i="1">
                <a:latin typeface="Times New Roman" panose="02020603050405020304" pitchFamily="18" charset="0"/>
                <a:cs typeface="Times New Roman" panose="02020603050405020304" pitchFamily="18" charset="0"/>
              </a:rPr>
              <a:t>Góp phần phê phán triết học pháp quyền của Hêghen. Lời nói đầu Mác</a:t>
            </a:r>
            <a:r>
              <a:rPr lang="en-US" sz="1800">
                <a:latin typeface="Times New Roman" panose="02020603050405020304" pitchFamily="18" charset="0"/>
                <a:cs typeface="Times New Roman" panose="02020603050405020304" pitchFamily="18" charset="0"/>
              </a:rPr>
              <a:t> đã nêu ra luận điểm thể hiện một quan niệm mới của </a:t>
            </a:r>
            <a:r>
              <a:rPr lang="en-US" sz="1800" smtClean="0">
                <a:latin typeface="Times New Roman" panose="02020603050405020304" pitchFamily="18" charset="0"/>
                <a:cs typeface="Times New Roman" panose="02020603050405020304" pitchFamily="18" charset="0"/>
              </a:rPr>
              <a:t>ông </a:t>
            </a:r>
            <a:r>
              <a:rPr lang="en-US" sz="1800">
                <a:latin typeface="Times New Roman" panose="02020603050405020304" pitchFamily="18" charset="0"/>
                <a:cs typeface="Times New Roman" panose="02020603050405020304" pitchFamily="18" charset="0"/>
              </a:rPr>
              <a:t>về vật </a:t>
            </a:r>
            <a:r>
              <a:rPr lang="en-US" sz="1800" smtClean="0">
                <a:latin typeface="Times New Roman" panose="02020603050405020304" pitchFamily="18" charset="0"/>
                <a:cs typeface="Times New Roman" panose="02020603050405020304" pitchFamily="18" charset="0"/>
              </a:rPr>
              <a:t>chất.( 3 luận điểm)</a:t>
            </a:r>
          </a:p>
          <a:p>
            <a:pPr algn="just"/>
            <a:r>
              <a:rPr lang="en-US" sz="1800">
                <a:latin typeface="Times New Roman" panose="02020603050405020304" pitchFamily="18" charset="0"/>
                <a:cs typeface="Times New Roman" panose="02020603050405020304" pitchFamily="18" charset="0"/>
              </a:rPr>
              <a:t>Ăngghen viết: “Vật chất, với tính cách là vật chất, là một sáng tạo thuần tuý của tư duy và là một sự trừu tượng. Chúng ta bỏ qua những sự khác nhau về chất của những sự vật, khi chúng ta gộp chúng, với tính cách là những vật tồn tại hữu hình, vào khái niệm vật chất. Do đó, khác với những vật chất xác định và đang tồn tại, vật chất, với tính cách là vật chất, không có sự tồn tại cảm </a:t>
            </a:r>
            <a:r>
              <a:rPr lang="en-US" sz="1800" smtClean="0">
                <a:latin typeface="Times New Roman" panose="02020603050405020304" pitchFamily="18" charset="0"/>
                <a:cs typeface="Times New Roman" panose="02020603050405020304" pitchFamily="18" charset="0"/>
              </a:rPr>
              <a:t>tính”. </a:t>
            </a:r>
          </a:p>
          <a:p>
            <a:pPr marL="63500" indent="0" algn="just">
              <a:buNone/>
            </a:pPr>
            <a:r>
              <a:rPr lang="en-US" sz="1800">
                <a:latin typeface="Times New Roman" panose="02020603050405020304" pitchFamily="18" charset="0"/>
                <a:cs typeface="Times New Roman" panose="02020603050405020304" pitchFamily="18" charset="0"/>
              </a:rPr>
              <a:t> </a:t>
            </a:r>
            <a:r>
              <a:rPr lang="en-US" sz="1800" smtClean="0">
                <a:latin typeface="Times New Roman" panose="02020603050405020304" pitchFamily="18" charset="0"/>
                <a:cs typeface="Times New Roman" panose="02020603050405020304" pitchFamily="18" charset="0"/>
              </a:rPr>
              <a:t>      ( 4 quan điểm )</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spTree>
    <p:extLst>
      <p:ext uri="{BB962C8B-B14F-4D97-AF65-F5344CB8AC3E}">
        <p14:creationId xmlns:p14="http://schemas.microsoft.com/office/powerpoint/2010/main" val="626967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56900" y="882727"/>
            <a:ext cx="6616800" cy="3042300"/>
          </a:xfrm>
        </p:spPr>
        <p:txBody>
          <a:bodyPr/>
          <a:lstStyle/>
          <a:p>
            <a:pPr algn="just"/>
            <a:r>
              <a:rPr lang="en-US" sz="1800">
                <a:latin typeface="Times New Roman" panose="02020603050405020304" pitchFamily="18" charset="0"/>
                <a:cs typeface="Times New Roman" panose="02020603050405020304" pitchFamily="18" charset="0"/>
              </a:rPr>
              <a:t>Tóm lại, tuy Mác và Ăngghen chưa đưa ra định nghĩa khái quát về phạm trù vật chất, nhưng quan niệm của Mác và Ăngghen về vật chất rõ ràng là có tính chất duy vật biện chứng sâu sắc. Các ông đó mở rộng quan niệm về vật chất trong lĩnh vực xã hội, khắc phục được tính chất siêu hình máy móc của các nhà triết học duy vật trước đây, tạo tiền đề cho sự phát triển tiếp phạm trù vật chất mà Lênin thực hiện trong điều kiện khoa học tự nhiên có bước phát triển mới vào đầu thế kỷ XX.</a:t>
            </a:r>
          </a:p>
          <a:p>
            <a:endParaRPr lang="en-US">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11187348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900" y="0"/>
            <a:ext cx="6616800" cy="699900"/>
          </a:xfrm>
        </p:spPr>
        <p:txBody>
          <a:bodyPr/>
          <a:lstStyle/>
          <a:p>
            <a:endParaRPr lang="en-US"/>
          </a:p>
        </p:txBody>
      </p:sp>
      <p:pic>
        <p:nvPicPr>
          <p:cNvPr id="5" name="Picture 4"/>
          <p:cNvPicPr>
            <a:picLocks noChangeAspect="1"/>
          </p:cNvPicPr>
          <p:nvPr/>
        </p:nvPicPr>
        <p:blipFill>
          <a:blip r:embed="rId2"/>
          <a:stretch>
            <a:fillRect/>
          </a:stretch>
        </p:blipFill>
        <p:spPr>
          <a:xfrm>
            <a:off x="1582455" y="846381"/>
            <a:ext cx="2967511" cy="2954438"/>
          </a:xfrm>
          <a:prstGeom prst="rect">
            <a:avLst/>
          </a:prstGeom>
        </p:spPr>
      </p:pic>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pic>
        <p:nvPicPr>
          <p:cNvPr id="6" name="Picture 5"/>
          <p:cNvPicPr>
            <a:picLocks noChangeAspect="1"/>
          </p:cNvPicPr>
          <p:nvPr/>
        </p:nvPicPr>
        <p:blipFill>
          <a:blip r:embed="rId3"/>
          <a:stretch>
            <a:fillRect/>
          </a:stretch>
        </p:blipFill>
        <p:spPr>
          <a:xfrm>
            <a:off x="4767032" y="846380"/>
            <a:ext cx="3054944" cy="2984201"/>
          </a:xfrm>
          <a:prstGeom prst="rect">
            <a:avLst/>
          </a:prstGeom>
        </p:spPr>
      </p:pic>
    </p:spTree>
    <p:extLst>
      <p:ext uri="{BB962C8B-B14F-4D97-AF65-F5344CB8AC3E}">
        <p14:creationId xmlns:p14="http://schemas.microsoft.com/office/powerpoint/2010/main" val="122710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900" y="424520"/>
            <a:ext cx="6616800" cy="699900"/>
          </a:xfrm>
        </p:spPr>
        <p:txBody>
          <a:bodyPr/>
          <a:lstStyle/>
          <a:p>
            <a:r>
              <a:rPr lang="en-US" smtClean="0">
                <a:latin typeface="Times New Roman" panose="02020603050405020304" pitchFamily="18" charset="0"/>
                <a:cs typeface="Times New Roman" panose="02020603050405020304" pitchFamily="18" charset="0"/>
              </a:rPr>
              <a:t>2.Quan </a:t>
            </a:r>
            <a:r>
              <a:rPr lang="en-US">
                <a:latin typeface="Times New Roman" panose="02020603050405020304" pitchFamily="18" charset="0"/>
                <a:cs typeface="Times New Roman" panose="02020603050405020304" pitchFamily="18" charset="0"/>
              </a:rPr>
              <a:t>niệm của Lênin về phạm trù vật chất</a:t>
            </a:r>
          </a:p>
        </p:txBody>
      </p:sp>
      <p:sp>
        <p:nvSpPr>
          <p:cNvPr id="3" name="Text Placeholder 2"/>
          <p:cNvSpPr>
            <a:spLocks noGrp="1"/>
          </p:cNvSpPr>
          <p:nvPr>
            <p:ph type="body" idx="1"/>
          </p:nvPr>
        </p:nvSpPr>
        <p:spPr>
          <a:xfrm>
            <a:off x="1556900" y="1915035"/>
            <a:ext cx="6616800" cy="3042300"/>
          </a:xfrm>
        </p:spPr>
        <p:txBody>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pic>
        <p:nvPicPr>
          <p:cNvPr id="6" name="Picture 5"/>
          <p:cNvPicPr>
            <a:picLocks noChangeAspect="1"/>
          </p:cNvPicPr>
          <p:nvPr/>
        </p:nvPicPr>
        <p:blipFill>
          <a:blip r:embed="rId2"/>
          <a:stretch>
            <a:fillRect/>
          </a:stretch>
        </p:blipFill>
        <p:spPr>
          <a:xfrm>
            <a:off x="2181340" y="1290010"/>
            <a:ext cx="5238168" cy="2808415"/>
          </a:xfrm>
          <a:prstGeom prst="rect">
            <a:avLst/>
          </a:prstGeom>
        </p:spPr>
      </p:pic>
    </p:spTree>
    <p:extLst>
      <p:ext uri="{BB962C8B-B14F-4D97-AF65-F5344CB8AC3E}">
        <p14:creationId xmlns:p14="http://schemas.microsoft.com/office/powerpoint/2010/main" val="60463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900" y="-106890"/>
            <a:ext cx="6616800" cy="699900"/>
          </a:xfrm>
        </p:spPr>
        <p:txBody>
          <a:bodyPr/>
          <a:lstStyle/>
          <a:p>
            <a:endParaRPr lang="en-US"/>
          </a:p>
        </p:txBody>
      </p:sp>
      <p:sp>
        <p:nvSpPr>
          <p:cNvPr id="3" name="Text Placeholder 2"/>
          <p:cNvSpPr>
            <a:spLocks noGrp="1"/>
          </p:cNvSpPr>
          <p:nvPr>
            <p:ph type="body" idx="1"/>
          </p:nvPr>
        </p:nvSpPr>
        <p:spPr>
          <a:xfrm>
            <a:off x="1556900" y="593009"/>
            <a:ext cx="6616800" cy="3692551"/>
          </a:xfrm>
        </p:spPr>
        <p:txBody>
          <a:bodyPr/>
          <a:lstStyle/>
          <a:p>
            <a:pPr algn="just"/>
            <a:r>
              <a:rPr lang="en-US" sz="1600">
                <a:latin typeface="Times New Roman" panose="02020603050405020304" pitchFamily="18" charset="0"/>
                <a:cs typeface="Times New Roman" panose="02020603050405020304" pitchFamily="18" charset="0"/>
              </a:rPr>
              <a:t>Trong định nghĩa và những luận điểm giải thích thêm về vật chất trên đây của Lênin đã tiếp tục phát triển tư tưởng của Ăngghen về vật </a:t>
            </a:r>
            <a:r>
              <a:rPr lang="en-US" sz="1600" smtClean="0">
                <a:latin typeface="Times New Roman" panose="02020603050405020304" pitchFamily="18" charset="0"/>
                <a:cs typeface="Times New Roman" panose="02020603050405020304" pitchFamily="18" charset="0"/>
              </a:rPr>
              <a:t>chất.</a:t>
            </a:r>
          </a:p>
          <a:p>
            <a:pPr marL="63500" indent="0" algn="just">
              <a:buNone/>
            </a:pPr>
            <a:r>
              <a:rPr lang="en-US" sz="1600">
                <a:latin typeface="Times New Roman" panose="02020603050405020304" pitchFamily="18" charset="0"/>
                <a:cs typeface="Times New Roman" panose="02020603050405020304" pitchFamily="18" charset="0"/>
              </a:rPr>
              <a:t> </a:t>
            </a:r>
            <a:r>
              <a:rPr lang="en-US" sz="1600" smtClean="0">
                <a:latin typeface="Times New Roman" panose="02020603050405020304" pitchFamily="18" charset="0"/>
                <a:cs typeface="Times New Roman" panose="02020603050405020304" pitchFamily="18" charset="0"/>
              </a:rPr>
              <a:t>   - Một </a:t>
            </a:r>
            <a:r>
              <a:rPr lang="en-US" sz="1600">
                <a:latin typeface="Times New Roman" panose="02020603050405020304" pitchFamily="18" charset="0"/>
                <a:cs typeface="Times New Roman" panose="02020603050405020304" pitchFamily="18" charset="0"/>
              </a:rPr>
              <a:t>là, định nghĩa chỉ rõ vật chất với tư cách là phạm trù </a:t>
            </a:r>
            <a:r>
              <a:rPr lang="en-US" sz="1600" smtClean="0">
                <a:latin typeface="Times New Roman" panose="02020603050405020304" pitchFamily="18" charset="0"/>
                <a:cs typeface="Times New Roman" panose="02020603050405020304" pitchFamily="18" charset="0"/>
              </a:rPr>
              <a:t>triết học .</a:t>
            </a:r>
          </a:p>
          <a:p>
            <a:pPr marL="63500" indent="0" algn="just">
              <a:buNone/>
            </a:pPr>
            <a:r>
              <a:rPr lang="en-US" sz="1600" smtClean="0">
                <a:latin typeface="Times New Roman" panose="02020603050405020304" pitchFamily="18" charset="0"/>
                <a:cs typeface="Times New Roman" panose="02020603050405020304" pitchFamily="18" charset="0"/>
              </a:rPr>
              <a:t>    - Hai </a:t>
            </a:r>
            <a:r>
              <a:rPr lang="en-US" sz="1600">
                <a:latin typeface="Times New Roman" panose="02020603050405020304" pitchFamily="18" charset="0"/>
                <a:cs typeface="Times New Roman" panose="02020603050405020304" pitchFamily="18" charset="0"/>
              </a:rPr>
              <a:t>là, vật chất có đặc tính chung là tồn tại khách quan, độc lập với ý thức, không lệ thuộc vào ý </a:t>
            </a:r>
            <a:r>
              <a:rPr lang="en-US" sz="1600" smtClean="0">
                <a:latin typeface="Times New Roman" panose="02020603050405020304" pitchFamily="18" charset="0"/>
                <a:cs typeface="Times New Roman" panose="02020603050405020304" pitchFamily="18" charset="0"/>
              </a:rPr>
              <a:t>thức.</a:t>
            </a:r>
          </a:p>
          <a:p>
            <a:pPr marL="63500" indent="0" algn="just">
              <a:buNone/>
            </a:pPr>
            <a:r>
              <a:rPr lang="en-US" sz="1600" smtClean="0"/>
              <a:t>   - Ba </a:t>
            </a:r>
            <a:r>
              <a:rPr lang="en-US" sz="1600"/>
              <a:t>là, vật chất tồn tại thông qua các dạng cụ thể của vật chất, không có “vật chất nói chung” tồn tại bên ngoài các dạng cụ thể của vật chất như một “thực thể” độc lập làm cơ sở cho mọi vật, hoặc là điểm khởi đầu của thế giới vật </a:t>
            </a:r>
            <a:r>
              <a:rPr lang="en-US" sz="1600" smtClean="0"/>
              <a:t>chất</a:t>
            </a:r>
          </a:p>
          <a:p>
            <a:pPr marL="63500" indent="0" algn="just">
              <a:buNone/>
            </a:pPr>
            <a:r>
              <a:rPr lang="en-US" sz="1600" smtClean="0"/>
              <a:t>    - Bốn </a:t>
            </a:r>
            <a:r>
              <a:rPr lang="en-US" sz="1600"/>
              <a:t>là, vật chất tồn tại thông qua vận động và tồn tại trong không gian và thời </a:t>
            </a:r>
            <a:r>
              <a:rPr lang="en-US" sz="1600" smtClean="0"/>
              <a:t>gian</a:t>
            </a:r>
          </a:p>
          <a:p>
            <a:pPr marL="63500" indent="0" algn="just">
              <a:buNone/>
            </a:pPr>
            <a:r>
              <a:rPr lang="en-US" sz="1600" smtClean="0"/>
              <a:t>    - Năm </a:t>
            </a:r>
            <a:r>
              <a:rPr lang="en-US" sz="1600"/>
              <a:t>là, vật chất là vô cùng vô tận, vĩnh viễn tồn tại, không do ai sinh ra và cũng không mất đi</a:t>
            </a:r>
            <a:endParaRPr lang="en-US" sz="160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spTree>
    <p:extLst>
      <p:ext uri="{BB962C8B-B14F-4D97-AF65-F5344CB8AC3E}">
        <p14:creationId xmlns:p14="http://schemas.microsoft.com/office/powerpoint/2010/main" val="122402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56900" y="1056126"/>
            <a:ext cx="6616800" cy="3042300"/>
          </a:xfrm>
        </p:spPr>
        <p:txBody>
          <a:bodyPr/>
          <a:lstStyle/>
          <a:p>
            <a:pPr algn="just"/>
            <a:r>
              <a:rPr lang="en-US" sz="1800">
                <a:latin typeface="Times New Roman" panose="02020603050405020304" pitchFamily="18" charset="0"/>
                <a:cs typeface="Times New Roman" panose="02020603050405020304" pitchFamily="18" charset="0"/>
              </a:rPr>
              <a:t>Như vậy quan niệm của triết học Mác – Lênin về vật chất khác căn bản với quan niệm duy tâm và duy vật siêu hình về vật chất. Quan niệm của triết học Mác – Lênin về vật chất không đi tìm một điểm khởi đầu, một thực thể vật chất đầu tiên nào đó làm cơ sở cho mọi vật trong thế giới vật chất, không đồng nhất vật chất với vật thể. Quan điểm đó của triết học Mác – Lênin là phù hợp với những phát minh của khoa học tự nhiên hiện </a:t>
            </a:r>
            <a:r>
              <a:rPr lang="en-US" sz="1800" smtClean="0">
                <a:latin typeface="Times New Roman" panose="02020603050405020304" pitchFamily="18" charset="0"/>
                <a:cs typeface="Times New Roman" panose="02020603050405020304" pitchFamily="18" charset="0"/>
              </a:rPr>
              <a:t>đại.</a:t>
            </a:r>
            <a:r>
              <a:rPr lang="en-US" sz="1800">
                <a:latin typeface="Times New Roman" panose="02020603050405020304" pitchFamily="18" charset="0"/>
                <a:cs typeface="Times New Roman" panose="02020603050405020304" pitchFamily="18" charset="0"/>
              </a:rPr>
              <a:t> Với sự phát triển của khoa học hiện đại và của thực tiễn xã hội, quan niệm của triết học Mác-Lênin về phạm trù vật chất càng được chứng </a:t>
            </a:r>
            <a:r>
              <a:rPr lang="en-US" sz="1800" smtClean="0">
                <a:latin typeface="Times New Roman" panose="02020603050405020304" pitchFamily="18" charset="0"/>
                <a:cs typeface="Times New Roman" panose="02020603050405020304" pitchFamily="18" charset="0"/>
              </a:rPr>
              <a:t>thực.</a:t>
            </a:r>
            <a:endParaRPr lang="en-US" sz="180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spTree>
    <p:extLst>
      <p:ext uri="{BB962C8B-B14F-4D97-AF65-F5344CB8AC3E}">
        <p14:creationId xmlns:p14="http://schemas.microsoft.com/office/powerpoint/2010/main" val="163360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175" y="348642"/>
            <a:ext cx="6616800" cy="699900"/>
          </a:xfrm>
        </p:spPr>
        <p:txBody>
          <a:bodyPr/>
          <a:lstStyle/>
          <a:p>
            <a:r>
              <a:rPr lang="en-US" sz="2000" smtClean="0"/>
              <a:t>3. Ý nghĩa</a:t>
            </a:r>
            <a:endParaRPr lang="en-US" sz="200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pic>
        <p:nvPicPr>
          <p:cNvPr id="5" name="Picture 4"/>
          <p:cNvPicPr/>
          <p:nvPr/>
        </p:nvPicPr>
        <p:blipFill>
          <a:blip r:embed="rId2"/>
          <a:stretch>
            <a:fillRect/>
          </a:stretch>
        </p:blipFill>
        <p:spPr>
          <a:xfrm>
            <a:off x="2511846" y="1048543"/>
            <a:ext cx="5387504" cy="3248036"/>
          </a:xfrm>
          <a:prstGeom prst="rect">
            <a:avLst/>
          </a:prstGeom>
        </p:spPr>
      </p:pic>
    </p:spTree>
    <p:extLst>
      <p:ext uri="{BB962C8B-B14F-4D97-AF65-F5344CB8AC3E}">
        <p14:creationId xmlns:p14="http://schemas.microsoft.com/office/powerpoint/2010/main" val="2442630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arn(inVertic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1556175" y="615356"/>
            <a:ext cx="6616800" cy="5508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mtClean="0"/>
              <a:t>THÀNH VIÊN NHÓM 5</a:t>
            </a:r>
            <a:endParaRPr/>
          </a:p>
        </p:txBody>
      </p:sp>
      <p:sp>
        <p:nvSpPr>
          <p:cNvPr id="78" name="Google Shape;78;p15"/>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4" name="Text Placeholder 3"/>
          <p:cNvSpPr>
            <a:spLocks noGrp="1"/>
          </p:cNvSpPr>
          <p:nvPr>
            <p:ph type="body" idx="2"/>
          </p:nvPr>
        </p:nvSpPr>
        <p:spPr>
          <a:xfrm>
            <a:off x="1556175" y="1479375"/>
            <a:ext cx="6111565" cy="2420596"/>
          </a:xfrm>
        </p:spPr>
        <p:txBody>
          <a:bodyPr/>
          <a:lstStyle/>
          <a:p>
            <a:r>
              <a:rPr lang="en-US" sz="1600" smtClean="0"/>
              <a:t>DƯƠNG MINH ĐỨC IT5</a:t>
            </a:r>
          </a:p>
          <a:p>
            <a:r>
              <a:rPr lang="en-US" sz="1600" smtClean="0"/>
              <a:t>LÊ NGUYỄN MINH ĐỨC IT6</a:t>
            </a:r>
          </a:p>
          <a:p>
            <a:r>
              <a:rPr lang="en-US" sz="1600" smtClean="0"/>
              <a:t>NGUYỄN CẢNH ĐỨC IT5</a:t>
            </a:r>
          </a:p>
          <a:p>
            <a:r>
              <a:rPr lang="en-US" sz="1600" smtClean="0"/>
              <a:t>NGUYỄN ĐĂNG ĐỨC IT6</a:t>
            </a:r>
          </a:p>
          <a:p>
            <a:r>
              <a:rPr lang="en-US" sz="1600" smtClean="0"/>
              <a:t>NGUYỄN HỮU MINH ĐỨC IT6</a:t>
            </a:r>
          </a:p>
          <a:p>
            <a:r>
              <a:rPr lang="en-US" sz="1600" smtClean="0"/>
              <a:t>NGUYỄN MINH ĐỨC IT5</a:t>
            </a:r>
          </a:p>
          <a:p>
            <a:r>
              <a:rPr lang="en-US" sz="1600" smtClean="0"/>
              <a:t>NGUYỄN VĂN ĐỨC IT6</a:t>
            </a:r>
          </a:p>
          <a:p>
            <a:r>
              <a:rPr lang="en-US" sz="1600" smtClean="0"/>
              <a:t>NHỮ ĐÌNH ĐỨC IT6</a:t>
            </a:r>
            <a:endParaRPr lang="en-US"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barn(inVertical)">
                                      <p:cBhvr>
                                        <p:cTn id="7" dur="500"/>
                                        <p:tgtEl>
                                          <p:spTgt spid="7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circle(in)">
                                      <p:cBhvr>
                                        <p:cTn id="12" dur="2000"/>
                                        <p:tgtEl>
                                          <p:spTgt spid="4">
                                            <p:txEl>
                                              <p:pRg st="0" end="0"/>
                                            </p:txEl>
                                          </p:spTgt>
                                        </p:tgtEl>
                                      </p:cBhvr>
                                    </p:animEffect>
                                  </p:childTnLst>
                                </p:cTn>
                              </p:par>
                              <p:par>
                                <p:cTn id="13" presetID="6" presetClass="entr" presetSubtype="16"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circle(in)">
                                      <p:cBhvr>
                                        <p:cTn id="15" dur="2000"/>
                                        <p:tgtEl>
                                          <p:spTgt spid="4">
                                            <p:txEl>
                                              <p:pRg st="1" end="1"/>
                                            </p:txEl>
                                          </p:spTgt>
                                        </p:tgtEl>
                                      </p:cBhvr>
                                    </p:animEffect>
                                  </p:childTnLst>
                                </p:cTn>
                              </p:par>
                              <p:par>
                                <p:cTn id="16" presetID="6" presetClass="entr" presetSubtype="16" fill="hold" nodeType="with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circle(in)">
                                      <p:cBhvr>
                                        <p:cTn id="18" dur="2000"/>
                                        <p:tgtEl>
                                          <p:spTgt spid="4">
                                            <p:txEl>
                                              <p:pRg st="2" end="2"/>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Effect transition="in" filter="circle(in)">
                                      <p:cBhvr>
                                        <p:cTn id="21" dur="2000"/>
                                        <p:tgtEl>
                                          <p:spTgt spid="4">
                                            <p:txEl>
                                              <p:pRg st="3" end="3"/>
                                            </p:txEl>
                                          </p:spTgt>
                                        </p:tgtEl>
                                      </p:cBhvr>
                                    </p:animEffect>
                                  </p:childTnLst>
                                </p:cTn>
                              </p:par>
                              <p:par>
                                <p:cTn id="22" presetID="6" presetClass="entr" presetSubtype="16" fill="hold" nodeType="with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circle(in)">
                                      <p:cBhvr>
                                        <p:cTn id="24" dur="2000"/>
                                        <p:tgtEl>
                                          <p:spTgt spid="4">
                                            <p:txEl>
                                              <p:pRg st="4" end="4"/>
                                            </p:txEl>
                                          </p:spTgt>
                                        </p:tgtEl>
                                      </p:cBhvr>
                                    </p:animEffect>
                                  </p:childTnLst>
                                </p:cTn>
                              </p:par>
                              <p:par>
                                <p:cTn id="25" presetID="6" presetClass="entr" presetSubtype="16" fill="hold"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circle(in)">
                                      <p:cBhvr>
                                        <p:cTn id="27" dur="2000"/>
                                        <p:tgtEl>
                                          <p:spTgt spid="4">
                                            <p:txEl>
                                              <p:pRg st="5" end="5"/>
                                            </p:txEl>
                                          </p:spTgt>
                                        </p:tgtEl>
                                      </p:cBhvr>
                                    </p:animEffect>
                                  </p:childTnLst>
                                </p:cTn>
                              </p:par>
                              <p:par>
                                <p:cTn id="28" presetID="6" presetClass="entr" presetSubtype="16" fill="hold" nodeType="withEffect">
                                  <p:stCondLst>
                                    <p:cond delay="0"/>
                                  </p:stCondLst>
                                  <p:childTnLst>
                                    <p:set>
                                      <p:cBhvr>
                                        <p:cTn id="29" dur="1" fill="hold">
                                          <p:stCondLst>
                                            <p:cond delay="0"/>
                                          </p:stCondLst>
                                        </p:cTn>
                                        <p:tgtEl>
                                          <p:spTgt spid="4">
                                            <p:txEl>
                                              <p:pRg st="6" end="6"/>
                                            </p:txEl>
                                          </p:spTgt>
                                        </p:tgtEl>
                                        <p:attrNameLst>
                                          <p:attrName>style.visibility</p:attrName>
                                        </p:attrNameLst>
                                      </p:cBhvr>
                                      <p:to>
                                        <p:strVal val="visible"/>
                                      </p:to>
                                    </p:set>
                                    <p:animEffect transition="in" filter="circle(in)">
                                      <p:cBhvr>
                                        <p:cTn id="30" dur="2000"/>
                                        <p:tgtEl>
                                          <p:spTgt spid="4">
                                            <p:txEl>
                                              <p:pRg st="6" end="6"/>
                                            </p:txEl>
                                          </p:spTgt>
                                        </p:tgtEl>
                                      </p:cBhvr>
                                    </p:animEffect>
                                  </p:childTnLst>
                                </p:cTn>
                              </p:par>
                              <p:par>
                                <p:cTn id="31" presetID="6" presetClass="entr" presetSubtype="16" fill="hold" nodeType="withEffect">
                                  <p:stCondLst>
                                    <p:cond delay="0"/>
                                  </p:stCondLst>
                                  <p:childTnLst>
                                    <p:set>
                                      <p:cBhvr>
                                        <p:cTn id="32" dur="1" fill="hold">
                                          <p:stCondLst>
                                            <p:cond delay="0"/>
                                          </p:stCondLst>
                                        </p:cTn>
                                        <p:tgtEl>
                                          <p:spTgt spid="4">
                                            <p:txEl>
                                              <p:pRg st="7" end="7"/>
                                            </p:txEl>
                                          </p:spTgt>
                                        </p:tgtEl>
                                        <p:attrNameLst>
                                          <p:attrName>style.visibility</p:attrName>
                                        </p:attrNameLst>
                                      </p:cBhvr>
                                      <p:to>
                                        <p:strVal val="visible"/>
                                      </p:to>
                                    </p:set>
                                    <p:animEffect transition="in" filter="circle(in)">
                                      <p:cBhvr>
                                        <p:cTn id="33" dur="20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Tài liệu tham khảo</a:t>
            </a:r>
            <a:endParaRPr lang="en-US"/>
          </a:p>
        </p:txBody>
      </p:sp>
      <p:sp>
        <p:nvSpPr>
          <p:cNvPr id="3" name="Text Placeholder 2"/>
          <p:cNvSpPr>
            <a:spLocks noGrp="1"/>
          </p:cNvSpPr>
          <p:nvPr>
            <p:ph type="body" idx="1"/>
          </p:nvPr>
        </p:nvSpPr>
        <p:spPr/>
        <p:txBody>
          <a:bodyPr/>
          <a:lstStyle/>
          <a:p>
            <a:r>
              <a:rPr lang="en-US"/>
              <a:t>GT học phần Triết học </a:t>
            </a:r>
            <a:r>
              <a:rPr lang="en-US" smtClean="0"/>
              <a:t>Mác – lênin</a:t>
            </a:r>
          </a:p>
          <a:p>
            <a:r>
              <a:rPr lang="en-US" smtClean="0"/>
              <a:t>Wikipedia</a:t>
            </a:r>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spTree>
    <p:extLst>
      <p:ext uri="{BB962C8B-B14F-4D97-AF65-F5344CB8AC3E}">
        <p14:creationId xmlns:p14="http://schemas.microsoft.com/office/powerpoint/2010/main" val="49384354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36" descr="photo-1434030216411-0b793f4b4173.jpg"/>
          <p:cNvPicPr preferRelativeResize="0"/>
          <p:nvPr/>
        </p:nvPicPr>
        <p:blipFill>
          <a:blip r:embed="rId3">
            <a:alphaModFix/>
          </a:blip>
          <a:stretch>
            <a:fillRect/>
          </a:stretch>
        </p:blipFill>
        <p:spPr>
          <a:xfrm>
            <a:off x="4588100" y="1158825"/>
            <a:ext cx="2746500" cy="2746500"/>
          </a:xfrm>
          <a:prstGeom prst="ellipse">
            <a:avLst/>
          </a:prstGeom>
          <a:noFill/>
          <a:ln>
            <a:noFill/>
          </a:ln>
          <a:effectLst>
            <a:outerShdw blurRad="14288" dist="9525" dir="16200000" algn="bl" rotWithShape="0">
              <a:schemeClr val="dk1">
                <a:alpha val="50000"/>
              </a:schemeClr>
            </a:outerShdw>
          </a:effectLst>
        </p:spPr>
      </p:pic>
      <p:sp>
        <p:nvSpPr>
          <p:cNvPr id="271" name="Google Shape;271;p36"/>
          <p:cNvSpPr txBox="1">
            <a:spLocks noGrp="1"/>
          </p:cNvSpPr>
          <p:nvPr>
            <p:ph type="ctrTitle" idx="4294967295"/>
          </p:nvPr>
        </p:nvSpPr>
        <p:spPr>
          <a:xfrm>
            <a:off x="1043508" y="1952175"/>
            <a:ext cx="3234300" cy="1159800"/>
          </a:xfrm>
          <a:prstGeom prst="rect">
            <a:avLst/>
          </a:prstGeom>
          <a:effectLst>
            <a:outerShdw blurRad="14288" dist="9525" dir="16200000" algn="bl" rotWithShape="0">
              <a:schemeClr val="dk1">
                <a:alpha val="50000"/>
              </a:schemeClr>
            </a:outerShdw>
          </a:effectLst>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6"/>
                </a:solidFill>
              </a:rPr>
              <a:t>THANKS!</a:t>
            </a:r>
            <a:endParaRPr sz="6000">
              <a:solidFill>
                <a:schemeClr val="accent6"/>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556175" y="634854"/>
            <a:ext cx="6616800" cy="422765"/>
          </a:xfrm>
        </p:spPr>
        <p:txBody>
          <a:bodyPr/>
          <a:lstStyle/>
          <a:p>
            <a:pPr algn="ctr"/>
            <a:r>
              <a:rPr lang="en-US" smtClean="0"/>
              <a:t>MỤC LỤC</a:t>
            </a:r>
            <a:endParaRPr lang="en-US"/>
          </a:p>
        </p:txBody>
      </p:sp>
      <p:sp>
        <p:nvSpPr>
          <p:cNvPr id="7" name="Text Placeholder 6"/>
          <p:cNvSpPr>
            <a:spLocks noGrp="1"/>
          </p:cNvSpPr>
          <p:nvPr>
            <p:ph type="body" idx="1"/>
          </p:nvPr>
        </p:nvSpPr>
        <p:spPr>
          <a:xfrm>
            <a:off x="1432193" y="936434"/>
            <a:ext cx="6740782" cy="3363502"/>
          </a:xfrm>
        </p:spPr>
        <p:txBody>
          <a:bodyPr/>
          <a:lstStyle/>
          <a:p>
            <a:pPr marL="63500" indent="0">
              <a:buNone/>
            </a:pPr>
            <a:r>
              <a:rPr lang="en-US" sz="1600" smtClean="0">
                <a:latin typeface="Times New Roman" panose="02020603050405020304" pitchFamily="18" charset="0"/>
                <a:cs typeface="Times New Roman" panose="02020603050405020304" pitchFamily="18" charset="0"/>
              </a:rPr>
              <a:t>       A. </a:t>
            </a:r>
            <a:r>
              <a:rPr lang="en-US" sz="1600" b="1" smtClean="0">
                <a:latin typeface="Times New Roman" panose="02020603050405020304" pitchFamily="18" charset="0"/>
                <a:cs typeface="Times New Roman" panose="02020603050405020304" pitchFamily="18" charset="0"/>
              </a:rPr>
              <a:t>Quan niệm lịch sử triết học về vật chất</a:t>
            </a:r>
          </a:p>
          <a:p>
            <a:pPr marL="63500" indent="0">
              <a:buNone/>
            </a:pPr>
            <a:r>
              <a:rPr lang="en-US" sz="1600" smtClean="0">
                <a:latin typeface="Times New Roman" panose="02020603050405020304" pitchFamily="18" charset="0"/>
                <a:cs typeface="Times New Roman" panose="02020603050405020304" pitchFamily="18" charset="0"/>
              </a:rPr>
              <a:t>        1. </a:t>
            </a:r>
            <a:r>
              <a:rPr lang="en-US" sz="1600" b="1" smtClean="0">
                <a:latin typeface="Times New Roman" panose="02020603050405020304" pitchFamily="18" charset="0"/>
                <a:cs typeface="Times New Roman" panose="02020603050405020304" pitchFamily="18" charset="0"/>
              </a:rPr>
              <a:t>Trong thời kỳ cổ đại</a:t>
            </a:r>
          </a:p>
          <a:p>
            <a:pPr marL="63500" indent="0">
              <a:buNone/>
            </a:pPr>
            <a:r>
              <a:rPr lang="en-US" sz="1600">
                <a:latin typeface="Times New Roman" panose="02020603050405020304" pitchFamily="18" charset="0"/>
                <a:cs typeface="Times New Roman" panose="02020603050405020304" pitchFamily="18" charset="0"/>
              </a:rPr>
              <a:t> </a:t>
            </a:r>
            <a:r>
              <a:rPr lang="en-US" sz="1600" smtClean="0">
                <a:latin typeface="Times New Roman" panose="02020603050405020304" pitchFamily="18" charset="0"/>
                <a:cs typeface="Times New Roman" panose="02020603050405020304" pitchFamily="18" charset="0"/>
              </a:rPr>
              <a:t>        a. Ấn Độ cổ đại</a:t>
            </a:r>
          </a:p>
          <a:p>
            <a:pPr marL="63500" indent="0">
              <a:buNone/>
            </a:pPr>
            <a:r>
              <a:rPr lang="en-US" sz="1600">
                <a:latin typeface="Times New Roman" panose="02020603050405020304" pitchFamily="18" charset="0"/>
                <a:cs typeface="Times New Roman" panose="02020603050405020304" pitchFamily="18" charset="0"/>
              </a:rPr>
              <a:t> </a:t>
            </a:r>
            <a:r>
              <a:rPr lang="en-US" sz="1600" smtClean="0">
                <a:latin typeface="Times New Roman" panose="02020603050405020304" pitchFamily="18" charset="0"/>
                <a:cs typeface="Times New Roman" panose="02020603050405020304" pitchFamily="18" charset="0"/>
              </a:rPr>
              <a:t>        b. Trung Quốc cổ đại</a:t>
            </a:r>
          </a:p>
          <a:p>
            <a:pPr marL="63500" indent="0">
              <a:buNone/>
            </a:pPr>
            <a:r>
              <a:rPr lang="en-US" sz="1600">
                <a:latin typeface="Times New Roman" panose="02020603050405020304" pitchFamily="18" charset="0"/>
                <a:cs typeface="Times New Roman" panose="02020603050405020304" pitchFamily="18" charset="0"/>
              </a:rPr>
              <a:t> </a:t>
            </a:r>
            <a:r>
              <a:rPr lang="en-US" sz="1600" smtClean="0">
                <a:latin typeface="Times New Roman" panose="02020603050405020304" pitchFamily="18" charset="0"/>
                <a:cs typeface="Times New Roman" panose="02020603050405020304" pitchFamily="18" charset="0"/>
              </a:rPr>
              <a:t>        c. Hy Lạp cổ đại</a:t>
            </a:r>
          </a:p>
          <a:p>
            <a:pPr marL="63500" indent="0">
              <a:buNone/>
            </a:pPr>
            <a:r>
              <a:rPr lang="en-US" sz="1600">
                <a:latin typeface="Times New Roman" panose="02020603050405020304" pitchFamily="18" charset="0"/>
                <a:cs typeface="Times New Roman" panose="02020603050405020304" pitchFamily="18" charset="0"/>
              </a:rPr>
              <a:t> </a:t>
            </a:r>
            <a:r>
              <a:rPr lang="en-US" sz="1600" smtClean="0">
                <a:latin typeface="Times New Roman" panose="02020603050405020304" pitchFamily="18" charset="0"/>
                <a:cs typeface="Times New Roman" panose="02020603050405020304" pitchFamily="18" charset="0"/>
              </a:rPr>
              <a:t>       2. </a:t>
            </a:r>
            <a:r>
              <a:rPr lang="en-US" sz="1600" b="1" smtClean="0">
                <a:latin typeface="Times New Roman" panose="02020603050405020304" pitchFamily="18" charset="0"/>
                <a:cs typeface="Times New Roman" panose="02020603050405020304" pitchFamily="18" charset="0"/>
              </a:rPr>
              <a:t>Quan </a:t>
            </a:r>
            <a:r>
              <a:rPr lang="en-US" sz="1600" b="1">
                <a:latin typeface="Times New Roman" panose="02020603050405020304" pitchFamily="18" charset="0"/>
                <a:cs typeface="Times New Roman" panose="02020603050405020304" pitchFamily="18" charset="0"/>
              </a:rPr>
              <a:t>niệm về vật chất trong triết học phương Tây thế kỷ XVII – XVIII.</a:t>
            </a:r>
            <a:endParaRPr lang="en-US" sz="1600" smtClean="0">
              <a:latin typeface="Times New Roman" panose="02020603050405020304" pitchFamily="18" charset="0"/>
              <a:cs typeface="Times New Roman" panose="02020603050405020304" pitchFamily="18" charset="0"/>
            </a:endParaRPr>
          </a:p>
          <a:p>
            <a:pPr marL="63500" indent="0">
              <a:buNone/>
            </a:pPr>
            <a:r>
              <a:rPr lang="en-US" sz="1600">
                <a:latin typeface="Times New Roman" panose="02020603050405020304" pitchFamily="18" charset="0"/>
                <a:cs typeface="Times New Roman" panose="02020603050405020304" pitchFamily="18" charset="0"/>
              </a:rPr>
              <a:t> </a:t>
            </a:r>
            <a:r>
              <a:rPr lang="en-US" sz="1600" smtClean="0">
                <a:latin typeface="Times New Roman" panose="02020603050405020304" pitchFamily="18" charset="0"/>
                <a:cs typeface="Times New Roman" panose="02020603050405020304" pitchFamily="18" charset="0"/>
              </a:rPr>
              <a:t>       B. </a:t>
            </a:r>
            <a:r>
              <a:rPr lang="en-US" sz="1600" b="1" smtClean="0">
                <a:latin typeface="Times New Roman" panose="02020603050405020304" pitchFamily="18" charset="0"/>
                <a:cs typeface="Times New Roman" panose="02020603050405020304" pitchFamily="18" charset="0"/>
              </a:rPr>
              <a:t>Quan niệm khoa học về vật chất</a:t>
            </a:r>
          </a:p>
          <a:p>
            <a:pPr marL="63500" indent="0">
              <a:buNone/>
            </a:pPr>
            <a:r>
              <a:rPr lang="en-US" sz="1600">
                <a:latin typeface="Times New Roman" panose="02020603050405020304" pitchFamily="18" charset="0"/>
                <a:cs typeface="Times New Roman" panose="02020603050405020304" pitchFamily="18" charset="0"/>
              </a:rPr>
              <a:t> </a:t>
            </a:r>
            <a:r>
              <a:rPr lang="en-US" sz="1600" smtClean="0">
                <a:latin typeface="Times New Roman" panose="02020603050405020304" pitchFamily="18" charset="0"/>
                <a:cs typeface="Times New Roman" panose="02020603050405020304" pitchFamily="18" charset="0"/>
              </a:rPr>
              <a:t>       C. </a:t>
            </a:r>
            <a:r>
              <a:rPr lang="en-US" sz="1600" b="1">
                <a:latin typeface="Times New Roman" panose="02020603050405020304" pitchFamily="18" charset="0"/>
                <a:cs typeface="Times New Roman" panose="02020603050405020304" pitchFamily="18" charset="0"/>
              </a:rPr>
              <a:t>Quan niệm về vật chất trong triết học Mác – Lênin</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994844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1000"/>
                                        <p:tgtEl>
                                          <p:spTgt spid="7">
                                            <p:txEl>
                                              <p:pRg st="0" end="0"/>
                                            </p:txEl>
                                          </p:spTgt>
                                        </p:tgtEl>
                                      </p:cBhvr>
                                    </p:animEffect>
                                    <p:anim calcmode="lin" valueType="num">
                                      <p:cBhvr>
                                        <p:cTn id="15"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1000"/>
                                        <p:tgtEl>
                                          <p:spTgt spid="7">
                                            <p:txEl>
                                              <p:pRg st="1" end="1"/>
                                            </p:txEl>
                                          </p:spTgt>
                                        </p:tgtEl>
                                      </p:cBhvr>
                                    </p:animEffect>
                                    <p:anim calcmode="lin" valueType="num">
                                      <p:cBhvr>
                                        <p:cTn id="20"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7">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7">
                                            <p:txEl>
                                              <p:pRg st="2" end="2"/>
                                            </p:txEl>
                                          </p:spTgt>
                                        </p:tgtEl>
                                        <p:attrNameLst>
                                          <p:attrName>style.visibility</p:attrName>
                                        </p:attrNameLst>
                                      </p:cBhvr>
                                      <p:to>
                                        <p:strVal val="visible"/>
                                      </p:to>
                                    </p:set>
                                    <p:animEffect transition="in" filter="fade">
                                      <p:cBhvr>
                                        <p:cTn id="24" dur="1000"/>
                                        <p:tgtEl>
                                          <p:spTgt spid="7">
                                            <p:txEl>
                                              <p:pRg st="2" end="2"/>
                                            </p:txEl>
                                          </p:spTgt>
                                        </p:tgtEl>
                                      </p:cBhvr>
                                    </p:animEffect>
                                    <p:anim calcmode="lin" valueType="num">
                                      <p:cBhvr>
                                        <p:cTn id="25"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7">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7">
                                            <p:txEl>
                                              <p:pRg st="3" end="3"/>
                                            </p:txEl>
                                          </p:spTgt>
                                        </p:tgtEl>
                                        <p:attrNameLst>
                                          <p:attrName>style.visibility</p:attrName>
                                        </p:attrNameLst>
                                      </p:cBhvr>
                                      <p:to>
                                        <p:strVal val="visible"/>
                                      </p:to>
                                    </p:set>
                                    <p:animEffect transition="in" filter="fade">
                                      <p:cBhvr>
                                        <p:cTn id="29" dur="1000"/>
                                        <p:tgtEl>
                                          <p:spTgt spid="7">
                                            <p:txEl>
                                              <p:pRg st="3" end="3"/>
                                            </p:txEl>
                                          </p:spTgt>
                                        </p:tgtEl>
                                      </p:cBhvr>
                                    </p:animEffect>
                                    <p:anim calcmode="lin" valueType="num">
                                      <p:cBhvr>
                                        <p:cTn id="30"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7">
                                            <p:txEl>
                                              <p:pRg st="3" end="3"/>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7">
                                            <p:txEl>
                                              <p:pRg st="4" end="4"/>
                                            </p:txEl>
                                          </p:spTgt>
                                        </p:tgtEl>
                                        <p:attrNameLst>
                                          <p:attrName>style.visibility</p:attrName>
                                        </p:attrNameLst>
                                      </p:cBhvr>
                                      <p:to>
                                        <p:strVal val="visible"/>
                                      </p:to>
                                    </p:set>
                                    <p:animEffect transition="in" filter="fade">
                                      <p:cBhvr>
                                        <p:cTn id="34" dur="1000"/>
                                        <p:tgtEl>
                                          <p:spTgt spid="7">
                                            <p:txEl>
                                              <p:pRg st="4" end="4"/>
                                            </p:txEl>
                                          </p:spTgt>
                                        </p:tgtEl>
                                      </p:cBhvr>
                                    </p:animEffect>
                                    <p:anim calcmode="lin" valueType="num">
                                      <p:cBhvr>
                                        <p:cTn id="35"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7">
                                            <p:txEl>
                                              <p:pRg st="4" end="4"/>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7">
                                            <p:txEl>
                                              <p:pRg st="5" end="5"/>
                                            </p:txEl>
                                          </p:spTgt>
                                        </p:tgtEl>
                                        <p:attrNameLst>
                                          <p:attrName>style.visibility</p:attrName>
                                        </p:attrNameLst>
                                      </p:cBhvr>
                                      <p:to>
                                        <p:strVal val="visible"/>
                                      </p:to>
                                    </p:set>
                                    <p:animEffect transition="in" filter="fade">
                                      <p:cBhvr>
                                        <p:cTn id="39" dur="1000"/>
                                        <p:tgtEl>
                                          <p:spTgt spid="7">
                                            <p:txEl>
                                              <p:pRg st="5" end="5"/>
                                            </p:txEl>
                                          </p:spTgt>
                                        </p:tgtEl>
                                      </p:cBhvr>
                                    </p:animEffect>
                                    <p:anim calcmode="lin" valueType="num">
                                      <p:cBhvr>
                                        <p:cTn id="40" dur="1000" fill="hold"/>
                                        <p:tgtEl>
                                          <p:spTgt spid="7">
                                            <p:txEl>
                                              <p:pRg st="5" end="5"/>
                                            </p:txEl>
                                          </p:spTgt>
                                        </p:tgtEl>
                                        <p:attrNameLst>
                                          <p:attrName>ppt_x</p:attrName>
                                        </p:attrNameLst>
                                      </p:cBhvr>
                                      <p:tavLst>
                                        <p:tav tm="0">
                                          <p:val>
                                            <p:strVal val="#ppt_x"/>
                                          </p:val>
                                        </p:tav>
                                        <p:tav tm="100000">
                                          <p:val>
                                            <p:strVal val="#ppt_x"/>
                                          </p:val>
                                        </p:tav>
                                      </p:tavLst>
                                    </p:anim>
                                    <p:anim calcmode="lin" valueType="num">
                                      <p:cBhvr>
                                        <p:cTn id="41" dur="1000" fill="hold"/>
                                        <p:tgtEl>
                                          <p:spTgt spid="7">
                                            <p:txEl>
                                              <p:pRg st="5" end="5"/>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7">
                                            <p:txEl>
                                              <p:pRg st="6" end="6"/>
                                            </p:txEl>
                                          </p:spTgt>
                                        </p:tgtEl>
                                        <p:attrNameLst>
                                          <p:attrName>style.visibility</p:attrName>
                                        </p:attrNameLst>
                                      </p:cBhvr>
                                      <p:to>
                                        <p:strVal val="visible"/>
                                      </p:to>
                                    </p:set>
                                    <p:animEffect transition="in" filter="fade">
                                      <p:cBhvr>
                                        <p:cTn id="44" dur="1000"/>
                                        <p:tgtEl>
                                          <p:spTgt spid="7">
                                            <p:txEl>
                                              <p:pRg st="6" end="6"/>
                                            </p:txEl>
                                          </p:spTgt>
                                        </p:tgtEl>
                                      </p:cBhvr>
                                    </p:animEffect>
                                    <p:anim calcmode="lin" valueType="num">
                                      <p:cBhvr>
                                        <p:cTn id="45"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46" dur="1000" fill="hold"/>
                                        <p:tgtEl>
                                          <p:spTgt spid="7">
                                            <p:txEl>
                                              <p:pRg st="6" end="6"/>
                                            </p:txEl>
                                          </p:spTgt>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7">
                                            <p:txEl>
                                              <p:pRg st="7" end="7"/>
                                            </p:txEl>
                                          </p:spTgt>
                                        </p:tgtEl>
                                        <p:attrNameLst>
                                          <p:attrName>style.visibility</p:attrName>
                                        </p:attrNameLst>
                                      </p:cBhvr>
                                      <p:to>
                                        <p:strVal val="visible"/>
                                      </p:to>
                                    </p:set>
                                    <p:animEffect transition="in" filter="fade">
                                      <p:cBhvr>
                                        <p:cTn id="49" dur="1000"/>
                                        <p:tgtEl>
                                          <p:spTgt spid="7">
                                            <p:txEl>
                                              <p:pRg st="7" end="7"/>
                                            </p:txEl>
                                          </p:spTgt>
                                        </p:tgtEl>
                                      </p:cBhvr>
                                    </p:animEffect>
                                    <p:anim calcmode="lin" valueType="num">
                                      <p:cBhvr>
                                        <p:cTn id="50" dur="1000" fill="hold"/>
                                        <p:tgtEl>
                                          <p:spTgt spid="7">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7">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ctrTitle"/>
          </p:nvPr>
        </p:nvSpPr>
        <p:spPr>
          <a:xfrm>
            <a:off x="1912025" y="2116750"/>
            <a:ext cx="580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a:t>
            </a:r>
            <a:r>
              <a:rPr lang="en" smtClean="0"/>
              <a:t>.</a:t>
            </a:r>
            <a:endParaRPr/>
          </a:p>
          <a:p>
            <a:pPr marL="63500"/>
            <a:r>
              <a:rPr lang="en-US">
                <a:latin typeface="Times New Roman" panose="02020603050405020304" pitchFamily="18" charset="0"/>
                <a:cs typeface="Times New Roman" panose="02020603050405020304" pitchFamily="18" charset="0"/>
              </a:rPr>
              <a:t>Quan niệm lịch sử triết học về vật chất</a:t>
            </a:r>
          </a:p>
        </p:txBody>
      </p:sp>
      <p:sp>
        <p:nvSpPr>
          <p:cNvPr id="92" name="Google Shape;92;p17"/>
          <p:cNvSpPr txBox="1">
            <a:spLocks noGrp="1"/>
          </p:cNvSpPr>
          <p:nvPr>
            <p:ph type="subTitle" idx="1"/>
          </p:nvPr>
        </p:nvSpPr>
        <p:spPr>
          <a:xfrm>
            <a:off x="1912025" y="3144851"/>
            <a:ext cx="58026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17"/>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1</a:t>
            </a:r>
            <a:r>
              <a:rPr lang="en-US" smtClean="0"/>
              <a:t> .</a:t>
            </a:r>
            <a:r>
              <a:rPr lang="en-US" sz="2000" smtClean="0">
                <a:latin typeface="Times New Roman" panose="02020603050405020304" pitchFamily="18" charset="0"/>
                <a:cs typeface="Times New Roman" panose="02020603050405020304" pitchFamily="18" charset="0"/>
              </a:rPr>
              <a:t>Quan </a:t>
            </a:r>
            <a:r>
              <a:rPr lang="en-US" sz="2000">
                <a:latin typeface="Times New Roman" panose="02020603050405020304" pitchFamily="18" charset="0"/>
                <a:cs typeface="Times New Roman" panose="02020603050405020304" pitchFamily="18" charset="0"/>
              </a:rPr>
              <a:t>niệm về vật chất trong triết học thời kỳ cổ đại</a:t>
            </a:r>
            <a:r>
              <a:rPr lang="en-US"/>
              <a:t/>
            </a:r>
            <a:br>
              <a:rPr lang="en-US"/>
            </a:br>
            <a:endParaRPr lang="en-US"/>
          </a:p>
        </p:txBody>
      </p:sp>
      <p:pic>
        <p:nvPicPr>
          <p:cNvPr id="5" name="Picture 4"/>
          <p:cNvPicPr>
            <a:picLocks noChangeAspect="1"/>
          </p:cNvPicPr>
          <p:nvPr/>
        </p:nvPicPr>
        <p:blipFill>
          <a:blip r:embed="rId2"/>
          <a:stretch>
            <a:fillRect/>
          </a:stretch>
        </p:blipFill>
        <p:spPr>
          <a:xfrm>
            <a:off x="2864385" y="1069325"/>
            <a:ext cx="3492348" cy="3120821"/>
          </a:xfrm>
          <a:prstGeom prst="rect">
            <a:avLst/>
          </a:prstGeom>
        </p:spPr>
      </p:pic>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2238068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175" y="608016"/>
            <a:ext cx="6616800" cy="699900"/>
          </a:xfrm>
        </p:spPr>
        <p:txBody>
          <a:bodyPr/>
          <a:lstStyle/>
          <a:p>
            <a:pPr lvl="0" fontAlgn="base"/>
            <a:r>
              <a:rPr lang="en-US"/>
              <a:t> </a:t>
            </a:r>
            <a:br>
              <a:rPr lang="en-US"/>
            </a:br>
            <a:r>
              <a:rPr lang="en-US" i="1">
                <a:latin typeface="Times New Roman" panose="02020603050405020304" pitchFamily="18" charset="0"/>
                <a:cs typeface="Times New Roman" panose="02020603050405020304" pitchFamily="18" charset="0"/>
              </a:rPr>
              <a:t>Quan niệm về vật chất trong triết học Ấn Độ cổ đại</a:t>
            </a:r>
            <a:r>
              <a:rPr lang="en-US">
                <a:latin typeface="Times New Roman" panose="02020603050405020304" pitchFamily="18" charset="0"/>
                <a:cs typeface="Times New Roman" panose="02020603050405020304" pitchFamily="18" charset="0"/>
              </a:rPr>
              <a:t/>
            </a:r>
            <a:br>
              <a:rPr lang="en-US">
                <a:latin typeface="Times New Roman" panose="02020603050405020304" pitchFamily="18" charset="0"/>
                <a:cs typeface="Times New Roman" panose="02020603050405020304" pitchFamily="18" charset="0"/>
              </a:rPr>
            </a:br>
            <a:endParaRPr lang="en-US"/>
          </a:p>
        </p:txBody>
      </p:sp>
      <p:sp>
        <p:nvSpPr>
          <p:cNvPr id="3" name="Text Placeholder 2"/>
          <p:cNvSpPr>
            <a:spLocks noGrp="1"/>
          </p:cNvSpPr>
          <p:nvPr>
            <p:ph type="body" idx="1"/>
          </p:nvPr>
        </p:nvSpPr>
        <p:spPr>
          <a:xfrm>
            <a:off x="1556175" y="957966"/>
            <a:ext cx="6616800" cy="3140460"/>
          </a:xfrm>
        </p:spPr>
        <p:txBody>
          <a:bodyPr/>
          <a:lstStyle/>
          <a:p>
            <a:r>
              <a:rPr lang="en-US" sz="1600">
                <a:latin typeface="Times New Roman" panose="02020603050405020304" pitchFamily="18" charset="0"/>
                <a:cs typeface="Times New Roman" panose="02020603050405020304" pitchFamily="18" charset="0"/>
              </a:rPr>
              <a:t>Ở Ấn Độ cổ đại đã sớm xuất hiện nhiều trường phái triết </a:t>
            </a:r>
            <a:r>
              <a:rPr lang="en-US" sz="1600" smtClean="0">
                <a:latin typeface="Times New Roman" panose="02020603050405020304" pitchFamily="18" charset="0"/>
                <a:cs typeface="Times New Roman" panose="02020603050405020304" pitchFamily="18" charset="0"/>
              </a:rPr>
              <a:t>học</a:t>
            </a:r>
          </a:p>
          <a:p>
            <a:r>
              <a:rPr lang="en-US" sz="1600">
                <a:latin typeface="Times New Roman" panose="02020603050405020304" pitchFamily="18" charset="0"/>
                <a:cs typeface="Times New Roman" panose="02020603050405020304" pitchFamily="18" charset="0"/>
              </a:rPr>
              <a:t>Trường </a:t>
            </a:r>
            <a:r>
              <a:rPr lang="en-US" sz="1600" smtClean="0">
                <a:latin typeface="Times New Roman" panose="02020603050405020304" pitchFamily="18" charset="0"/>
                <a:cs typeface="Times New Roman" panose="02020603050405020304" pitchFamily="18" charset="0"/>
              </a:rPr>
              <a:t>phái </a:t>
            </a:r>
            <a:r>
              <a:rPr lang="en-US" sz="1600">
                <a:latin typeface="Times New Roman" panose="02020603050405020304" pitchFamily="18" charset="0"/>
                <a:cs typeface="Times New Roman" panose="02020603050405020304" pitchFamily="18" charset="0"/>
              </a:rPr>
              <a:t>triết học Sàmkhya sơ kỳ </a:t>
            </a:r>
            <a:endParaRPr lang="en-US" sz="1600" smtClean="0">
              <a:latin typeface="Times New Roman" panose="02020603050405020304" pitchFamily="18" charset="0"/>
              <a:cs typeface="Times New Roman" panose="02020603050405020304" pitchFamily="18" charset="0"/>
            </a:endParaRPr>
          </a:p>
          <a:p>
            <a:r>
              <a:rPr lang="en-US" sz="1600">
                <a:latin typeface="Times New Roman" panose="02020603050405020304" pitchFamily="18" charset="0"/>
                <a:cs typeface="Times New Roman" panose="02020603050405020304" pitchFamily="18" charset="0"/>
              </a:rPr>
              <a:t>Ở vật chất đầu tiên, Sattva là đặc trưng cho năng lực trí tuệ, hay trí năng tiềm ẩn (</a:t>
            </a:r>
            <a:r>
              <a:rPr lang="en-US" sz="1600" smtClean="0">
                <a:latin typeface="Times New Roman" panose="02020603050405020304" pitchFamily="18" charset="0"/>
                <a:cs typeface="Times New Roman" panose="02020603050405020304" pitchFamily="18" charset="0"/>
              </a:rPr>
              <a:t>Intellect</a:t>
            </a:r>
            <a:r>
              <a:rPr lang="en-US" sz="1600">
                <a:latin typeface="Times New Roman" panose="02020603050405020304" pitchFamily="18" charset="0"/>
                <a:cs typeface="Times New Roman" panose="02020603050405020304" pitchFamily="18" charset="0"/>
              </a:rPr>
              <a:t>); Rajas là năng lượng; Tamas là khối lượng, quán </a:t>
            </a:r>
            <a:r>
              <a:rPr lang="en-US" sz="1600" smtClean="0">
                <a:latin typeface="Times New Roman" panose="02020603050405020304" pitchFamily="18" charset="0"/>
                <a:cs typeface="Times New Roman" panose="02020603050405020304" pitchFamily="18" charset="0"/>
              </a:rPr>
              <a:t>tính</a:t>
            </a:r>
          </a:p>
          <a:p>
            <a:r>
              <a:rPr lang="en-US" sz="1600">
                <a:latin typeface="Times New Roman" panose="02020603050405020304" pitchFamily="18" charset="0"/>
                <a:cs typeface="Times New Roman" panose="02020603050405020304" pitchFamily="18" charset="0"/>
              </a:rPr>
              <a:t>Lý thuyết nguyên tử của phái Nayàya – Vai’sesika </a:t>
            </a:r>
            <a:endParaRPr lang="en-US" sz="1600" smtClean="0">
              <a:latin typeface="Times New Roman" panose="02020603050405020304" pitchFamily="18" charset="0"/>
              <a:cs typeface="Times New Roman" panose="02020603050405020304" pitchFamily="18" charset="0"/>
            </a:endParaRPr>
          </a:p>
          <a:p>
            <a:r>
              <a:rPr lang="en-US" sz="1600">
                <a:latin typeface="Times New Roman" panose="02020603050405020304" pitchFamily="18" charset="0"/>
                <a:cs typeface="Times New Roman" panose="02020603050405020304" pitchFamily="18" charset="0"/>
              </a:rPr>
              <a:t>Triết học Lokàyata hay còn gọi là Carvaka, hoặc </a:t>
            </a:r>
            <a:r>
              <a:rPr lang="en-US" sz="1600" smtClean="0">
                <a:latin typeface="Times New Roman" panose="02020603050405020304" pitchFamily="18" charset="0"/>
                <a:cs typeface="Times New Roman" panose="02020603050405020304" pitchFamily="18" charset="0"/>
              </a:rPr>
              <a:t>Barhaspatya</a:t>
            </a:r>
          </a:p>
          <a:p>
            <a:pPr fontAlgn="base"/>
            <a:r>
              <a:rPr lang="en-US" sz="1600">
                <a:latin typeface="Times New Roman" panose="02020603050405020304" pitchFamily="18" charset="0"/>
                <a:cs typeface="Times New Roman" panose="02020603050405020304" pitchFamily="18" charset="0"/>
              </a:rPr>
              <a:t>Trong quan niệm về thế giới, khi đưa ra tư tưởng “vô ngã”, “vô thường”, Phật giáo cũng nêu ra quan niệm về vật chất. Theo lý thuyết của đạo Phật, “thế giới, nhất là thế giới hữu tình (con người) được tạo thành do sự hợp lại của các yếu tố vật chất (Sắc) và các yếu tố tinh thần (Danh) được chia làm 5 thành phần</a:t>
            </a:r>
            <a:r>
              <a:rPr lang="en-US" sz="1600" smtClean="0">
                <a:latin typeface="Times New Roman" panose="02020603050405020304" pitchFamily="18" charset="0"/>
                <a:cs typeface="Times New Roman" panose="02020603050405020304" pitchFamily="18" charset="0"/>
              </a:rPr>
              <a:t>:</a:t>
            </a:r>
          </a:p>
          <a:p>
            <a:pPr marL="63500" indent="0">
              <a:buNone/>
            </a:pPr>
            <a:r>
              <a:rPr lang="en-US" smtClean="0"/>
              <a:t> </a:t>
            </a:r>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Tree>
    <p:extLst>
      <p:ext uri="{BB962C8B-B14F-4D97-AF65-F5344CB8AC3E}">
        <p14:creationId xmlns:p14="http://schemas.microsoft.com/office/powerpoint/2010/main" val="785953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5" name="Picture 4"/>
          <p:cNvPicPr/>
          <p:nvPr/>
        </p:nvPicPr>
        <p:blipFill>
          <a:blip r:embed="rId2"/>
          <a:stretch>
            <a:fillRect/>
          </a:stretch>
        </p:blipFill>
        <p:spPr>
          <a:xfrm>
            <a:off x="1556175" y="719375"/>
            <a:ext cx="6616799" cy="3588219"/>
          </a:xfrm>
          <a:prstGeom prst="rect">
            <a:avLst/>
          </a:prstGeom>
        </p:spPr>
      </p:pic>
    </p:spTree>
    <p:extLst>
      <p:ext uri="{BB962C8B-B14F-4D97-AF65-F5344CB8AC3E}">
        <p14:creationId xmlns:p14="http://schemas.microsoft.com/office/powerpoint/2010/main" val="3658639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6175" y="-217059"/>
            <a:ext cx="6616800" cy="699900"/>
          </a:xfrm>
        </p:spPr>
        <p:txBody>
          <a:bodyPr/>
          <a:lstStyle/>
          <a:p>
            <a:endParaRPr lang="en-US"/>
          </a:p>
        </p:txBody>
      </p:sp>
      <p:sp>
        <p:nvSpPr>
          <p:cNvPr id="3" name="Text Placeholder 2"/>
          <p:cNvSpPr>
            <a:spLocks noGrp="1"/>
          </p:cNvSpPr>
          <p:nvPr>
            <p:ph type="body" idx="1"/>
          </p:nvPr>
        </p:nvSpPr>
        <p:spPr>
          <a:xfrm>
            <a:off x="1556175" y="482841"/>
            <a:ext cx="6616800" cy="3042300"/>
          </a:xfrm>
        </p:spPr>
        <p:txBody>
          <a:bodyPr/>
          <a:lstStyle/>
          <a:p>
            <a:pPr algn="just" fontAlgn="base"/>
            <a:r>
              <a:rPr lang="en-US" sz="1600">
                <a:solidFill>
                  <a:schemeClr val="tx1"/>
                </a:solidFill>
                <a:latin typeface="Times New Roman" panose="02020603050405020304" pitchFamily="18" charset="0"/>
                <a:cs typeface="Times New Roman" panose="02020603050405020304" pitchFamily="18" charset="0"/>
              </a:rPr>
              <a:t>Tóm lại trong triết học Ấn Độ cổ đại đã có một số trào lưu triết học nêu ra quan điểm khác nhau về vật chất, trong đó đều cho rằng có vật chất nguyên thuỷ, là cơ sở đầu tiên để hình thành nên các vật. Vật chất nguyên thủy thường đồng nhất với những dạng vật chất cụ thể nào đó. Quan niệm này tuy còn thô sơ, mộc mạc, nhưng cũng khẳng định vật chất tồn tại độc lập, không phụ thuộc vào ý thức và thế giới vật chất là vô cùng vô tận. Điều đó có giá trị tích cực đối với việc phát triến tư tưởng khoa học thời kỳ cổ đại ở Ấn Độ, là tiền đề cho sự phát triển triết học duy vật sau này</a:t>
            </a:r>
            <a:r>
              <a:rPr lang="en-US" sz="1600" smtClean="0">
                <a:latin typeface="Times New Roman" panose="02020603050405020304" pitchFamily="18" charset="0"/>
                <a:cs typeface="Times New Roman" panose="02020603050405020304" pitchFamily="18" charset="0"/>
              </a:rPr>
              <a:t>.</a:t>
            </a:r>
            <a:endParaRPr lang="en-US" sz="1600">
              <a:latin typeface="Times New Roman" panose="02020603050405020304" pitchFamily="18" charset="0"/>
              <a:cs typeface="Times New Roman" panose="02020603050405020304" pitchFamily="18" charset="0"/>
            </a:endParaRPr>
          </a:p>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pic>
        <p:nvPicPr>
          <p:cNvPr id="5" name="Picture 4"/>
          <p:cNvPicPr>
            <a:picLocks noChangeAspect="1"/>
          </p:cNvPicPr>
          <p:nvPr/>
        </p:nvPicPr>
        <p:blipFill>
          <a:blip r:embed="rId2"/>
          <a:stretch>
            <a:fillRect/>
          </a:stretch>
        </p:blipFill>
        <p:spPr>
          <a:xfrm>
            <a:off x="2877583" y="2859185"/>
            <a:ext cx="2046957" cy="1547306"/>
          </a:xfrm>
          <a:prstGeom prst="rect">
            <a:avLst/>
          </a:prstGeom>
        </p:spPr>
      </p:pic>
      <p:pic>
        <p:nvPicPr>
          <p:cNvPr id="6" name="Picture 5"/>
          <p:cNvPicPr>
            <a:picLocks noChangeAspect="1"/>
          </p:cNvPicPr>
          <p:nvPr/>
        </p:nvPicPr>
        <p:blipFill>
          <a:blip r:embed="rId3"/>
          <a:stretch>
            <a:fillRect/>
          </a:stretch>
        </p:blipFill>
        <p:spPr>
          <a:xfrm>
            <a:off x="5311807" y="2859185"/>
            <a:ext cx="2030839" cy="1547306"/>
          </a:xfrm>
          <a:prstGeom prst="rect">
            <a:avLst/>
          </a:prstGeom>
        </p:spPr>
      </p:pic>
    </p:spTree>
    <p:extLst>
      <p:ext uri="{BB962C8B-B14F-4D97-AF65-F5344CB8AC3E}">
        <p14:creationId xmlns:p14="http://schemas.microsoft.com/office/powerpoint/2010/main" val="2528899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Quintus template">
  <a:themeElements>
    <a:clrScheme name="Custom 347">
      <a:dk1>
        <a:srgbClr val="25212A"/>
      </a:dk1>
      <a:lt1>
        <a:srgbClr val="FFFFFF"/>
      </a:lt1>
      <a:dk2>
        <a:srgbClr val="797281"/>
      </a:dk2>
      <a:lt2>
        <a:srgbClr val="E7E6E9"/>
      </a:lt2>
      <a:accent1>
        <a:srgbClr val="B87647"/>
      </a:accent1>
      <a:accent2>
        <a:srgbClr val="A85A5A"/>
      </a:accent2>
      <a:accent3>
        <a:srgbClr val="853E61"/>
      </a:accent3>
      <a:accent4>
        <a:srgbClr val="5C3959"/>
      </a:accent4>
      <a:accent5>
        <a:srgbClr val="CC4125"/>
      </a:accent5>
      <a:accent6>
        <a:srgbClr val="E4B681"/>
      </a:accent6>
      <a:hlink>
        <a:srgbClr val="25212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TotalTime>
  <Words>1824</Words>
  <Application>Microsoft Office PowerPoint</Application>
  <PresentationFormat>On-screen Show (16:9)</PresentationFormat>
  <Paragraphs>109</Paragraphs>
  <Slides>31</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Tinos</vt:lpstr>
      <vt:lpstr>Oswald</vt:lpstr>
      <vt:lpstr>Times New Roman</vt:lpstr>
      <vt:lpstr>Arial</vt:lpstr>
      <vt:lpstr>Quintus template</vt:lpstr>
      <vt:lpstr>WELCOME</vt:lpstr>
      <vt:lpstr>Triết học Chủ đề 2:  Các quan niệm trong lịch sử triết học, khoa học về vật chất. Định nghĩa vật chất trong triết học Mác – Lênin, nội dung và ý nghĩa.</vt:lpstr>
      <vt:lpstr>THÀNH VIÊN NHÓM 5</vt:lpstr>
      <vt:lpstr>MỤC LỤC</vt:lpstr>
      <vt:lpstr>A. Quan niệm lịch sử triết học về vật chất</vt:lpstr>
      <vt:lpstr>1 .Quan niệm về vật chất trong triết học thời kỳ cổ đại </vt:lpstr>
      <vt:lpstr>  Quan niệm về vật chất trong triết học Ấn Độ cổ đại </vt:lpstr>
      <vt:lpstr>PowerPoint Presentation</vt:lpstr>
      <vt:lpstr>PowerPoint Presentation</vt:lpstr>
      <vt:lpstr>Quan niệm về vật chất trong triết học Trung Quốc cổ đại </vt:lpstr>
      <vt:lpstr>PowerPoint Presentation</vt:lpstr>
      <vt:lpstr>C,.Quan niệm về vật chất trong triết học Hy Lạp cổ đại </vt:lpstr>
      <vt:lpstr>PowerPoint Presentation</vt:lpstr>
      <vt:lpstr>PowerPoint Presentation</vt:lpstr>
      <vt:lpstr>2.Quan niệm về vật chất trong triết học phương Tây thế kỷ XVII – XVIII.</vt:lpstr>
      <vt:lpstr>PowerPoint Presentation</vt:lpstr>
      <vt:lpstr>PowerPoint Presentation</vt:lpstr>
      <vt:lpstr>PowerPoint Presentation</vt:lpstr>
      <vt:lpstr>PowerPoint Presentation</vt:lpstr>
      <vt:lpstr>B.Quan niệm khoa học về vật chất</vt:lpstr>
      <vt:lpstr>PowerPoint Presentation</vt:lpstr>
      <vt:lpstr>C. Quan niệm về vật chất trong triết học Mác – Lênin </vt:lpstr>
      <vt:lpstr>1.Tư tưởng của Mác và Ăngghen về phạm trù vật chất </vt:lpstr>
      <vt:lpstr>PowerPoint Presentation</vt:lpstr>
      <vt:lpstr>PowerPoint Presentation</vt:lpstr>
      <vt:lpstr>2.Quan niệm của Lênin về phạm trù vật chất</vt:lpstr>
      <vt:lpstr>PowerPoint Presentation</vt:lpstr>
      <vt:lpstr>PowerPoint Presentation</vt:lpstr>
      <vt:lpstr>3. Ý nghĩa</vt:lpstr>
      <vt:lpstr>Tài liệu tham khảo</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Admin</cp:lastModifiedBy>
  <cp:revision>16</cp:revision>
  <dcterms:modified xsi:type="dcterms:W3CDTF">2021-11-28T03:28:19Z</dcterms:modified>
</cp:coreProperties>
</file>